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2"/>
  </p:notesMasterIdLst>
  <p:sldIdLst>
    <p:sldId id="256" r:id="rId2"/>
    <p:sldId id="257" r:id="rId3"/>
    <p:sldId id="270" r:id="rId4"/>
    <p:sldId id="289" r:id="rId5"/>
    <p:sldId id="290" r:id="rId6"/>
    <p:sldId id="292" r:id="rId7"/>
    <p:sldId id="293" r:id="rId8"/>
    <p:sldId id="271" r:id="rId9"/>
    <p:sldId id="294" r:id="rId10"/>
    <p:sldId id="295" r:id="rId11"/>
    <p:sldId id="299" r:id="rId12"/>
    <p:sldId id="300" r:id="rId13"/>
    <p:sldId id="296" r:id="rId14"/>
    <p:sldId id="301" r:id="rId15"/>
    <p:sldId id="297" r:id="rId16"/>
    <p:sldId id="283" r:id="rId17"/>
    <p:sldId id="284" r:id="rId18"/>
    <p:sldId id="286" r:id="rId19"/>
    <p:sldId id="287" r:id="rId20"/>
    <p:sldId id="267" r:id="rId21"/>
  </p:sldIdLst>
  <p:sldSz cx="9144000" cy="6858000" type="screen4x3"/>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E3"/>
    <a:srgbClr val="3E545F"/>
    <a:srgbClr val="86A2B0"/>
    <a:srgbClr val="6A8D9E"/>
    <a:srgbClr val="039EE3"/>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6674" autoAdjust="0"/>
  </p:normalViewPr>
  <p:slideViewPr>
    <p:cSldViewPr snapToGrid="0">
      <p:cViewPr varScale="1">
        <p:scale>
          <a:sx n="104" d="100"/>
          <a:sy n="104" d="100"/>
        </p:scale>
        <p:origin x="2052" y="84"/>
      </p:cViewPr>
      <p:guideLst/>
    </p:cSldViewPr>
  </p:slideViewPr>
  <p:outlineViewPr>
    <p:cViewPr>
      <p:scale>
        <a:sx n="33" d="100"/>
        <a:sy n="33" d="100"/>
      </p:scale>
      <p:origin x="0" y="-189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4" cy="51276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7" y="0"/>
            <a:ext cx="3076574" cy="512762"/>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0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46187" y="1279525"/>
            <a:ext cx="4606925" cy="34543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9612" y="4926012"/>
            <a:ext cx="5680075" cy="4029074"/>
          </a:xfrm>
          <a:prstGeom prst="rect">
            <a:avLst/>
          </a:prstGeom>
          <a:noFill/>
          <a:ln>
            <a:noFill/>
          </a:ln>
        </p:spPr>
        <p:txBody>
          <a:bodyPr lIns="91425" tIns="91425" rIns="91425" bIns="91425" anchor="t" anchorCtr="0"/>
          <a:lstStyle>
            <a:lvl1pPr marL="0" marR="0" lvl="0" indent="0" algn="l" rtl="0">
              <a:spcBef>
                <a:spcPts val="30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300"/>
              </a:spcBef>
              <a:spcAft>
                <a:spcPts val="0"/>
              </a:spcAft>
              <a:buNone/>
              <a:defRPr sz="1000" b="0" i="0" u="none" strike="noStrike" cap="none">
                <a:solidFill>
                  <a:schemeClr val="dk1"/>
                </a:solidFill>
                <a:latin typeface="Arial"/>
                <a:ea typeface="Arial"/>
                <a:cs typeface="Arial"/>
                <a:sym typeface="Arial"/>
              </a:defRPr>
            </a:lvl2pPr>
            <a:lvl3pPr marL="914400" marR="0" lvl="2" indent="0" algn="l" rtl="0">
              <a:spcBef>
                <a:spcPts val="300"/>
              </a:spcBef>
              <a:spcAft>
                <a:spcPts val="0"/>
              </a:spcAft>
              <a:buNone/>
              <a:defRPr sz="1000" b="0" i="0" u="none" strike="noStrike" cap="none">
                <a:solidFill>
                  <a:schemeClr val="dk1"/>
                </a:solidFill>
                <a:latin typeface="Arial"/>
                <a:ea typeface="Arial"/>
                <a:cs typeface="Arial"/>
                <a:sym typeface="Arial"/>
              </a:defRPr>
            </a:lvl3pPr>
            <a:lvl4pPr marL="1371600" marR="0" lvl="3" indent="0" algn="l" rtl="0">
              <a:spcBef>
                <a:spcPts val="300"/>
              </a:spcBef>
              <a:spcAft>
                <a:spcPts val="0"/>
              </a:spcAft>
              <a:buNone/>
              <a:defRPr sz="1000" b="0" i="0" u="none" strike="noStrike" cap="none">
                <a:solidFill>
                  <a:schemeClr val="dk1"/>
                </a:solidFill>
                <a:latin typeface="Arial"/>
                <a:ea typeface="Arial"/>
                <a:cs typeface="Arial"/>
                <a:sym typeface="Arial"/>
              </a:defRPr>
            </a:lvl4pPr>
            <a:lvl5pPr marL="1828800" marR="0" lvl="4" indent="0" algn="l" rtl="0">
              <a:spcBef>
                <a:spcPts val="300"/>
              </a:spcBef>
              <a:spcAft>
                <a:spcPts val="0"/>
              </a:spcAft>
              <a:buNone/>
              <a:defRPr sz="10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4" cy="5127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7" y="9721850"/>
            <a:ext cx="3076574" cy="512762"/>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de-DE" sz="1000" b="0" i="0" u="none" strike="noStrike" cap="none">
                <a:solidFill>
                  <a:schemeClr val="dk1"/>
                </a:solidFill>
                <a:latin typeface="Arial"/>
                <a:ea typeface="Arial"/>
                <a:cs typeface="Arial"/>
                <a:sym typeface="Arial"/>
              </a:rPr>
              <a:t>‹Nr.›</a:t>
            </a:fld>
            <a:endParaRPr lang="de-DE"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noProof="0" dirty="0"/>
              <a:t>Hello,</a:t>
            </a:r>
            <a:r>
              <a:rPr lang="en-GB" baseline="0" noProof="0" dirty="0"/>
              <a:t> this is our final presentation on project number 9: EKF-based localisation with a LRF</a:t>
            </a:r>
            <a:br>
              <a:rPr lang="en-GB" baseline="0" noProof="0" dirty="0"/>
            </a:br>
            <a:endParaRPr lang="en-GB" noProof="0" dirty="0"/>
          </a:p>
        </p:txBody>
      </p:sp>
      <p:sp>
        <p:nvSpPr>
          <p:cNvPr id="88" name="Shape 88"/>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pPr>
            <a:r>
              <a:rPr lang="en-GB" sz="1000" b="0" i="0" u="none" strike="noStrike" cap="none" dirty="0">
                <a:solidFill>
                  <a:schemeClr val="dk1"/>
                </a:solidFill>
                <a:sym typeface="Arial"/>
              </a:rPr>
              <a:t>Use map to simulate laser scan in predicted position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52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pPr>
            <a:r>
              <a:rPr lang="en-GB" sz="1000" b="0" i="0" u="none" strike="noStrike" cap="none" dirty="0">
                <a:solidFill>
                  <a:schemeClr val="dk1"/>
                </a:solidFill>
                <a:sym typeface="Arial"/>
              </a:rPr>
              <a:t>Use map to simulate laser scan in predicted position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57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58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pPr>
            <a:r>
              <a:rPr lang="en-GB" sz="1000" b="0" i="0" u="none" strike="noStrike" cap="none" dirty="0">
                <a:solidFill>
                  <a:schemeClr val="dk1"/>
                </a:solidFill>
                <a:sym typeface="Arial"/>
              </a:rPr>
              <a:t>Use map to simulate laser scan in predicted position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44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79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pPr>
            <a:r>
              <a:rPr lang="en-GB" sz="1000" b="0" i="0" u="none" strike="noStrike" cap="none" dirty="0">
                <a:solidFill>
                  <a:schemeClr val="dk1"/>
                </a:solidFill>
                <a:sym typeface="Arial"/>
              </a:rPr>
              <a:t>Plan</a:t>
            </a:r>
            <a:r>
              <a:rPr lang="en-GB" sz="1000" b="0" i="0" u="none" strike="noStrike" cap="none" baseline="0" dirty="0">
                <a:solidFill>
                  <a:schemeClr val="dk1"/>
                </a:solidFill>
                <a:sym typeface="Arial"/>
              </a:rPr>
              <a:t> to make R dependent on ICP results</a:t>
            </a: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25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1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Yet to be written</a:t>
            </a:r>
          </a:p>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64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Yet to be written</a:t>
            </a:r>
          </a:p>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70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Yet to be written</a:t>
            </a:r>
          </a:p>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In comparison to the last weeks we have a lot of progress and results to show, that‘s why I wont explain the outline of this presentation. </a:t>
            </a:r>
            <a:br>
              <a:rPr lang="en-GB" baseline="0" noProof="0" dirty="0"/>
            </a:br>
            <a:r>
              <a:rPr lang="en-GB" baseline="0" noProof="0" dirty="0"/>
              <a:t>Let’s just dive into the results and see what we were able to do.</a:t>
            </a:r>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63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521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64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73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1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Yet to be written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2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pPr>
            <a:r>
              <a:rPr lang="en-GB" sz="1000" b="0" i="0" u="none" strike="noStrike" cap="none" dirty="0">
                <a:solidFill>
                  <a:schemeClr val="dk1"/>
                </a:solidFill>
                <a:sym typeface="Arial"/>
              </a:rPr>
              <a:t>Use map to simulate laser scan in predicted position</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383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_1/3 Foto">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0" name="Shape 20"/>
          <p:cNvSpPr txBox="1">
            <a:spLocks noGrp="1"/>
          </p:cNvSpPr>
          <p:nvPr>
            <p:ph type="ctrTitle"/>
          </p:nvPr>
        </p:nvSpPr>
        <p:spPr>
          <a:xfrm>
            <a:off x="287337" y="2874575"/>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subTitle" idx="1"/>
          </p:nvPr>
        </p:nvSpPr>
        <p:spPr>
          <a:xfrm>
            <a:off x="287337" y="367153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dirty="0"/>
          </a:p>
        </p:txBody>
      </p:sp>
      <p:pic>
        <p:nvPicPr>
          <p:cNvPr id="22" name="Shape 22"/>
          <p:cNvPicPr preferRelativeResize="0"/>
          <p:nvPr/>
        </p:nvPicPr>
        <p:blipFill rotWithShape="1">
          <a:blip r:embed="rId2">
            <a:alphaModFix/>
          </a:blip>
          <a:srcRect t="48967" b="13241"/>
          <a:stretch/>
        </p:blipFill>
        <p:spPr>
          <a:xfrm>
            <a:off x="0" y="0"/>
            <a:ext cx="9144000" cy="2303463"/>
          </a:xfrm>
          <a:prstGeom prst="rect">
            <a:avLst/>
          </a:prstGeom>
          <a:noFill/>
          <a:ln>
            <a:noFill/>
          </a:ln>
        </p:spPr>
      </p:pic>
      <p:sp>
        <p:nvSpPr>
          <p:cNvPr id="23" name="Shape 23"/>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p>
        </p:txBody>
      </p:sp>
      <p:sp>
        <p:nvSpPr>
          <p:cNvPr id="24" name="Shape 2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25" name="Shape 25"/>
          <p:cNvPicPr preferRelativeResize="0"/>
          <p:nvPr/>
        </p:nvPicPr>
        <p:blipFill rotWithShape="1">
          <a:blip r:embed="rId3">
            <a:alphaModFix/>
          </a:blip>
          <a:srcRect/>
          <a:stretch/>
        </p:blipFill>
        <p:spPr>
          <a:xfrm>
            <a:off x="7242371" y="6116617"/>
            <a:ext cx="1408013" cy="619163"/>
          </a:xfrm>
          <a:prstGeom prst="rect">
            <a:avLst/>
          </a:prstGeom>
          <a:noFill/>
          <a:ln>
            <a:noFill/>
          </a:ln>
        </p:spPr>
      </p:pic>
      <p:pic>
        <p:nvPicPr>
          <p:cNvPr id="26" name="Shape 26"/>
          <p:cNvPicPr preferRelativeResize="0"/>
          <p:nvPr/>
        </p:nvPicPr>
        <p:blipFill rotWithShape="1">
          <a:blip r:embed="rId4">
            <a:alphaModFix/>
          </a:blip>
          <a:srcRect t="24828" b="30702"/>
          <a:stretch/>
        </p:blipFill>
        <p:spPr>
          <a:xfrm>
            <a:off x="-661" y="0"/>
            <a:ext cx="9144000" cy="27108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bschlussfolie">
    <p:spTree>
      <p:nvGrpSpPr>
        <p:cNvPr id="1" name="Shape 80"/>
        <p:cNvGrpSpPr/>
        <p:nvPr/>
      </p:nvGrpSpPr>
      <p:grpSpPr>
        <a:xfrm>
          <a:off x="0" y="0"/>
          <a:ext cx="0" cy="0"/>
          <a:chOff x="0" y="0"/>
          <a:chExt cx="0" cy="0"/>
        </a:xfrm>
      </p:grpSpPr>
      <p:sp>
        <p:nvSpPr>
          <p:cNvPr id="81" name="Shape 8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cxnSp>
        <p:nvCxnSpPr>
          <p:cNvPr id="82" name="Shape 82"/>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83" name="Shape 83"/>
          <p:cNvSpPr txBox="1"/>
          <p:nvPr/>
        </p:nvSpPr>
        <p:spPr>
          <a:xfrm>
            <a:off x="287337" y="2487613"/>
            <a:ext cx="8569325" cy="10794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3E545F"/>
              </a:buClr>
              <a:buSzPct val="25000"/>
              <a:buFont typeface="Arial"/>
              <a:buNone/>
            </a:pPr>
            <a:r>
              <a:rPr lang="de-DE" sz="3200" b="1">
                <a:solidFill>
                  <a:srgbClr val="3E545F"/>
                </a:solidFill>
                <a:latin typeface="Arial"/>
                <a:ea typeface="Arial"/>
                <a:cs typeface="Arial"/>
                <a:sym typeface="Arial"/>
              </a:rPr>
              <a:t>Vielen Dank</a:t>
            </a:r>
            <a:br>
              <a:rPr lang="de-DE" sz="3200" b="1">
                <a:solidFill>
                  <a:srgbClr val="3E545F"/>
                </a:solidFill>
                <a:latin typeface="Arial"/>
                <a:ea typeface="Arial"/>
                <a:cs typeface="Arial"/>
                <a:sym typeface="Arial"/>
              </a:rPr>
            </a:br>
            <a:r>
              <a:rPr lang="de-DE" sz="3200" b="1">
                <a:solidFill>
                  <a:srgbClr val="3E545F"/>
                </a:solidFill>
                <a:latin typeface="Arial"/>
                <a:ea typeface="Arial"/>
                <a:cs typeface="Arial"/>
                <a:sym typeface="Arial"/>
              </a:rPr>
              <a:t>für Ihre Aufmerksamkeit</a:t>
            </a:r>
          </a:p>
        </p:txBody>
      </p:sp>
      <p:sp>
        <p:nvSpPr>
          <p:cNvPr id="84" name="Shape 84"/>
          <p:cNvSpPr txBox="1">
            <a:spLocks noGrp="1"/>
          </p:cNvSpPr>
          <p:nvPr>
            <p:ph type="body" idx="1"/>
          </p:nvPr>
        </p:nvSpPr>
        <p:spPr>
          <a:xfrm>
            <a:off x="288000" y="3988800"/>
            <a:ext cx="8569325" cy="1655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5" name="Shape 8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halt_Aufzählun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287337" y="1684800"/>
            <a:ext cx="8569325" cy="319404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rgbClr val="009DE3"/>
              </a:buClr>
              <a:buSzPct val="100000"/>
              <a:buFont typeface="Noto Sans Symbols"/>
              <a:buChar char="▪"/>
              <a:defRPr sz="1800" b="1"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rgbClr val="009DE3"/>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45080" algn="l" rtl="0">
              <a:lnSpc>
                <a:spcPct val="100000"/>
              </a:lnSpc>
              <a:spcBef>
                <a:spcPts val="0"/>
              </a:spcBef>
              <a:spcAft>
                <a:spcPts val="0"/>
              </a:spcAft>
              <a:buClr>
                <a:srgbClr val="009DE3"/>
              </a:buClr>
              <a:buSzPct val="80000"/>
              <a:buFont typeface="Noto Sans Symbols"/>
              <a:buChar char="▪"/>
              <a:defRPr sz="1400" b="0" i="0" u="none" strike="noStrike" cap="none">
                <a:solidFill>
                  <a:schemeClr val="dk1"/>
                </a:solidFill>
                <a:latin typeface="Arial"/>
                <a:ea typeface="Arial"/>
                <a:cs typeface="Arial"/>
                <a:sym typeface="Arial"/>
              </a:defRPr>
            </a:lvl3pPr>
            <a:lvl4pPr marL="864000" marR="0" lvl="3" indent="-127399" algn="l" rtl="0">
              <a:lnSpc>
                <a:spcPct val="100000"/>
              </a:lnSpc>
              <a:spcBef>
                <a:spcPts val="0"/>
              </a:spcBef>
              <a:spcAft>
                <a:spcPts val="0"/>
              </a:spcAft>
              <a:buClr>
                <a:srgbClr val="009DE3"/>
              </a:buClr>
              <a:buSzPct val="100000"/>
              <a:buFont typeface="Noto Sans Symbols"/>
              <a:buChar char="▪"/>
              <a:defRPr sz="14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Shape 32"/>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i="0" u="none" strike="noStrike" cap="none">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b="0" i="0" u="none" strike="noStrike" cap="none">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33" name="Shape 33"/>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_1/3 Farbe">
    <p:spTree>
      <p:nvGrpSpPr>
        <p:cNvPr id="1" name="Shape 34"/>
        <p:cNvGrpSpPr/>
        <p:nvPr/>
      </p:nvGrpSpPr>
      <p:grpSpPr>
        <a:xfrm>
          <a:off x="0" y="0"/>
          <a:ext cx="0" cy="0"/>
          <a:chOff x="0" y="0"/>
          <a:chExt cx="0" cy="0"/>
        </a:xfrm>
      </p:grpSpPr>
      <p:sp>
        <p:nvSpPr>
          <p:cNvPr id="35" name="Shape 35"/>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p:nvPr/>
        </p:nvSpPr>
        <p:spPr>
          <a:xfrm>
            <a:off x="0" y="0"/>
            <a:ext cx="9144000" cy="2312987"/>
          </a:xfrm>
          <a:prstGeom prst="rect">
            <a:avLst/>
          </a:prstGeom>
          <a:solidFill>
            <a:srgbClr val="009FE3"/>
          </a:solidFill>
          <a:ln>
            <a:noFill/>
          </a:ln>
        </p:spPr>
        <p:txBody>
          <a:bodyPr lIns="288000" tIns="0" rIns="288000" bIns="0" anchor="ctr" anchorCtr="0">
            <a:noAutofit/>
          </a:bodyPr>
          <a:lstStyle/>
          <a:p>
            <a:pPr marL="0" marR="0" lvl="0" indent="0" algn="ctr" rtl="0">
              <a:spcBef>
                <a:spcPts val="0"/>
              </a:spcBef>
              <a:spcAft>
                <a:spcPts val="0"/>
              </a:spcAft>
              <a:buNone/>
            </a:pPr>
            <a:endParaRPr sz="1800">
              <a:solidFill>
                <a:srgbClr val="3E545F"/>
              </a:solidFill>
              <a:latin typeface="Arial"/>
              <a:ea typeface="Arial"/>
              <a:cs typeface="Arial"/>
              <a:sym typeface="Arial"/>
            </a:endParaRPr>
          </a:p>
        </p:txBody>
      </p:sp>
      <p:sp>
        <p:nvSpPr>
          <p:cNvPr id="37" name="Shape 37"/>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rgbClr val="3E545F"/>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39" name="Shape 39"/>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rgbClr val="3E545F"/>
                </a:solidFill>
                <a:latin typeface="Arial"/>
                <a:ea typeface="Arial"/>
                <a:cs typeface="Arial"/>
                <a:sym typeface="Arial"/>
              </a:rPr>
              <a:t>Logo in neuer Logosystematik einfügen: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Anpassen der Fußzeile unt</a:t>
            </a:r>
            <a:r>
              <a:rPr lang="de-DE" sz="1000" b="0">
                <a:solidFill>
                  <a:srgbClr val="3E545F"/>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Einfügen über Karteireiter Einfügen &gt; Grafik</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Logo auswählen (PNG in RGB)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rgbClr val="3E545F"/>
              </a:buClr>
              <a:buSzPct val="25000"/>
              <a:buFont typeface="Arial"/>
              <a:buNone/>
            </a:pPr>
            <a:r>
              <a:rPr lang="de-DE" sz="1000">
                <a:solidFill>
                  <a:srgbClr val="3E545F"/>
                </a:solidFill>
                <a:latin typeface="Arial"/>
                <a:ea typeface="Arial"/>
                <a:cs typeface="Arial"/>
                <a:sym typeface="Arial"/>
              </a:rPr>
              <a:t>     Schutzraum)</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mit Schutzraum am rechten untern Rand platzieren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Tauschen der Logos in Titel- und Abschlussfolie die jeweilige Masterfolie links anklicken und dort ebenso verfahren. </a:t>
            </a:r>
          </a:p>
        </p:txBody>
      </p:sp>
      <p:pic>
        <p:nvPicPr>
          <p:cNvPr id="40" name="Shape 40"/>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el_2/3 Foto">
    <p:spTree>
      <p:nvGrpSpPr>
        <p:cNvPr id="1" name="Shape 41"/>
        <p:cNvGrpSpPr/>
        <p:nvPr/>
      </p:nvGrpSpPr>
      <p:grpSpPr>
        <a:xfrm>
          <a:off x="0" y="0"/>
          <a:ext cx="0" cy="0"/>
          <a:chOff x="0" y="0"/>
          <a:chExt cx="0" cy="0"/>
        </a:xfrm>
      </p:grpSpPr>
      <p:sp>
        <p:nvSpPr>
          <p:cNvPr id="42" name="Shape 4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ctrTitle"/>
          </p:nvPr>
        </p:nvSpPr>
        <p:spPr>
          <a:xfrm>
            <a:off x="288000" y="4364362"/>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ubTitle" idx="1"/>
          </p:nvPr>
        </p:nvSpPr>
        <p:spPr>
          <a:xfrm>
            <a:off x="288000" y="5125767"/>
            <a:ext cx="8567999" cy="81281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5" name="Shape 45"/>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Zuschneidewerkzeug horizontal bis zur ersten oder zweiten Linie ziehen</a:t>
            </a:r>
          </a:p>
        </p:txBody>
      </p:sp>
      <p:sp>
        <p:nvSpPr>
          <p:cNvPr id="46" name="Shape 46"/>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47" name="Shape 47"/>
          <p:cNvPicPr preferRelativeResize="0"/>
          <p:nvPr/>
        </p:nvPicPr>
        <p:blipFill rotWithShape="1">
          <a:blip r:embed="rId2">
            <a:alphaModFix/>
          </a:blip>
          <a:srcRect t="22789" b="8536"/>
          <a:stretch/>
        </p:blipFill>
        <p:spPr>
          <a:xfrm>
            <a:off x="112" y="0"/>
            <a:ext cx="9144000" cy="4186326"/>
          </a:xfrm>
          <a:prstGeom prst="rect">
            <a:avLst/>
          </a:prstGeom>
          <a:noFill/>
          <a:ln>
            <a:noFill/>
          </a:ln>
        </p:spPr>
      </p:pic>
      <p:pic>
        <p:nvPicPr>
          <p:cNvPr id="48" name="Shape 48"/>
          <p:cNvPicPr preferRelativeResize="0"/>
          <p:nvPr/>
        </p:nvPicPr>
        <p:blipFill rotWithShape="1">
          <a:blip r:embed="rId3">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el_Text">
    <p:spTree>
      <p:nvGrpSpPr>
        <p:cNvPr id="1" name="Shape 49"/>
        <p:cNvGrpSpPr/>
        <p:nvPr/>
      </p:nvGrpSpPr>
      <p:grpSpPr>
        <a:xfrm>
          <a:off x="0" y="0"/>
          <a:ext cx="0" cy="0"/>
          <a:chOff x="0" y="0"/>
          <a:chExt cx="0" cy="0"/>
        </a:xfrm>
      </p:grpSpPr>
      <p:sp>
        <p:nvSpPr>
          <p:cNvPr id="50" name="Shape 5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53" name="Shape 5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54" name="Shape 5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55" name="Shape 5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_mittig, horizontale Linie">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ubTitle" idx="1"/>
          </p:nvPr>
        </p:nvSpPr>
        <p:spPr>
          <a:xfrm>
            <a:off x="288000" y="3196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60" name="Shape 60"/>
          <p:cNvCxnSpPr/>
          <p:nvPr/>
        </p:nvCxnSpPr>
        <p:spPr>
          <a:xfrm>
            <a:off x="287337" y="3036888"/>
            <a:ext cx="8569325" cy="0"/>
          </a:xfrm>
          <a:prstGeom prst="straightConnector1">
            <a:avLst/>
          </a:prstGeom>
          <a:noFill/>
          <a:ln w="9525" cap="flat" cmpd="sng">
            <a:solidFill>
              <a:srgbClr val="009FE3"/>
            </a:solidFill>
            <a:prstDash val="solid"/>
            <a:miter/>
            <a:headEnd type="none" w="med" len="med"/>
            <a:tailEnd type="none" w="med" len="med"/>
          </a:ln>
        </p:spPr>
      </p:cxnSp>
      <p:sp>
        <p:nvSpPr>
          <p:cNvPr id="61" name="Shape 61"/>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62" name="Shape 62"/>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Inhalt_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1"/>
          </p:nvPr>
        </p:nvSpPr>
        <p:spPr>
          <a:xfrm>
            <a:off x="288000" y="1152000"/>
            <a:ext cx="8567999"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216000" marR="0" lvl="1" indent="292000" algn="l" rtl="0">
              <a:lnSpc>
                <a:spcPct val="100000"/>
              </a:lnSpc>
              <a:spcBef>
                <a:spcPts val="0"/>
              </a:spcBef>
              <a:spcAft>
                <a:spcPts val="0"/>
              </a:spcAft>
              <a:buClr>
                <a:schemeClr val="dk2"/>
              </a:buClr>
              <a:buSzPct val="100000"/>
              <a:buFont typeface="Noto Sans Symbols"/>
              <a:buChar char="−"/>
              <a:defRPr sz="1800" b="0" i="0" u="none" strike="noStrike" cap="none">
                <a:solidFill>
                  <a:schemeClr val="dk1"/>
                </a:solidFill>
                <a:latin typeface="Arial"/>
                <a:ea typeface="Arial"/>
                <a:cs typeface="Arial"/>
                <a:sym typeface="Arial"/>
              </a:defRPr>
            </a:lvl2pPr>
            <a:lvl3pPr marL="432000" marR="0" lvl="2" indent="258880"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648000" marR="0" lvl="3" indent="279100"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4pPr>
            <a:lvl5pPr marL="864000" marR="0" lvl="4" indent="279000"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body" idx="2"/>
          </p:nvPr>
        </p:nvSpPr>
        <p:spPr>
          <a:xfrm>
            <a:off x="287337" y="1684800"/>
            <a:ext cx="8569325" cy="37512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Shape 68"/>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9" name="Shape 69"/>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halt_Bi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body" idx="1"/>
          </p:nvPr>
        </p:nvSpPr>
        <p:spPr>
          <a:xfrm>
            <a:off x="287337" y="5359400"/>
            <a:ext cx="8559667" cy="499532"/>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2"/>
              </a:buClr>
              <a:buFont typeface="Arial"/>
              <a:buNone/>
              <a:defRPr sz="9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a:alphaModFix/>
          </a:blip>
          <a:srcRect l="1724" t="22789" r="10310" b="15440"/>
          <a:stretch/>
        </p:blipFill>
        <p:spPr>
          <a:xfrm>
            <a:off x="545429" y="1225103"/>
            <a:ext cx="8043482" cy="376546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nhalt_Diagramm">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9" name="Shape 79"/>
          <p:cNvSpPr>
            <a:spLocks noGrp="1"/>
          </p:cNvSpPr>
          <p:nvPr>
            <p:ph type="chart" idx="2"/>
          </p:nvPr>
        </p:nvSpPr>
        <p:spPr>
          <a:xfrm>
            <a:off x="287337" y="1684800"/>
            <a:ext cx="8569325" cy="363219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chemeClr val="dk2"/>
              </a:buClr>
              <a:buSzPct val="100000"/>
              <a:buFont typeface="Arial"/>
              <a:buChar char="•"/>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32042" y="6211578"/>
            <a:ext cx="4251324" cy="630236"/>
          </a:xfrm>
          <a:prstGeom prst="rect">
            <a:avLst/>
          </a:prstGeom>
          <a:noFill/>
          <a:ln>
            <a:noFill/>
          </a:ln>
        </p:spPr>
        <p:txBody>
          <a:bodyPr lIns="0" tIns="0" rIns="0" bIns="0" anchor="t" anchorCtr="0">
            <a:noAutofit/>
          </a:bodyPr>
          <a:lstStyle/>
          <a:p>
            <a:pPr marL="0" marR="0" lvl="0" indent="0" algn="l" rtl="0">
              <a:lnSpc>
                <a:spcPct val="125000"/>
              </a:lnSpc>
              <a:spcBef>
                <a:spcPts val="0"/>
              </a:spcBef>
              <a:spcAft>
                <a:spcPts val="0"/>
              </a:spcAft>
              <a:buSzPct val="25000"/>
              <a:buNone/>
            </a:pPr>
            <a:r>
              <a:rPr lang="en-GB" sz="1050" b="0" i="0" u="none" strike="noStrike" cap="none" noProof="0" dirty="0">
                <a:solidFill>
                  <a:srgbClr val="3F5260"/>
                </a:solidFill>
                <a:latin typeface="+mn-lt"/>
                <a:ea typeface="Arial"/>
                <a:cs typeface="Arial"/>
                <a:sym typeface="Arial"/>
              </a:rPr>
              <a:t>Project 9: Results</a:t>
            </a:r>
          </a:p>
          <a:p>
            <a:pPr marL="0" marR="0" lvl="0" indent="0" algn="l" defTabSz="914400" rtl="0" eaLnBrk="1" fontAlgn="auto" latinLnBrk="0" hangingPunct="1">
              <a:lnSpc>
                <a:spcPct val="125000"/>
              </a:lnSpc>
              <a:spcBef>
                <a:spcPts val="0"/>
              </a:spcBef>
              <a:spcAft>
                <a:spcPts val="0"/>
              </a:spcAft>
              <a:buClrTx/>
              <a:buSzPct val="25000"/>
              <a:buFontTx/>
              <a:buNone/>
              <a:tabLst/>
              <a:defRPr/>
            </a:pPr>
            <a:r>
              <a:rPr lang="en-GB" sz="1050" b="0" i="0" u="none" strike="noStrike" cap="none" noProof="0" dirty="0">
                <a:solidFill>
                  <a:srgbClr val="3F5260"/>
                </a:solidFill>
                <a:latin typeface="+mn-lt"/>
                <a:ea typeface="Arial"/>
                <a:cs typeface="Arial"/>
                <a:sym typeface="Arial"/>
              </a:rPr>
              <a:t>Laboratory 5  |  6. 12. 2016 |  Markus</a:t>
            </a:r>
            <a:r>
              <a:rPr lang="en-GB" sz="1050" b="0" i="0" u="none" strike="noStrike" cap="none" baseline="0" noProof="0" dirty="0">
                <a:solidFill>
                  <a:srgbClr val="3F5260"/>
                </a:solidFill>
                <a:latin typeface="+mn-lt"/>
                <a:ea typeface="Arial"/>
                <a:cs typeface="Arial"/>
                <a:sym typeface="Arial"/>
              </a:rPr>
              <a:t> </a:t>
            </a:r>
            <a:r>
              <a:rPr lang="en-GB" sz="1050" b="0" i="0" u="none" strike="noStrike" cap="none" baseline="0" noProof="0" dirty="0" err="1">
                <a:solidFill>
                  <a:srgbClr val="3F5260"/>
                </a:solidFill>
                <a:latin typeface="+mn-lt"/>
                <a:ea typeface="Arial"/>
                <a:cs typeface="Arial"/>
                <a:sym typeface="Arial"/>
              </a:rPr>
              <a:t>Kühlen</a:t>
            </a:r>
            <a:r>
              <a:rPr lang="en-GB" sz="1050" b="0" i="0" u="none" strike="noStrike" cap="none" noProof="0" dirty="0">
                <a:solidFill>
                  <a:srgbClr val="3F5260"/>
                </a:solidFill>
                <a:effectLst/>
                <a:latin typeface="+mn-lt"/>
                <a:ea typeface="Arial"/>
                <a:cs typeface="Arial"/>
                <a:sym typeface="Arial"/>
              </a:rPr>
              <a:t> </a:t>
            </a:r>
          </a:p>
          <a:p>
            <a:pPr marL="0" marR="0" lvl="0" indent="0" algn="l" rtl="0">
              <a:lnSpc>
                <a:spcPct val="125000"/>
              </a:lnSpc>
              <a:spcBef>
                <a:spcPts val="0"/>
              </a:spcBef>
              <a:spcAft>
                <a:spcPts val="0"/>
              </a:spcAft>
              <a:buSzPct val="25000"/>
              <a:buNone/>
            </a:pPr>
            <a:endParaRPr lang="en-GB" sz="1050" b="0" i="0" u="none" strike="noStrike" cap="none" noProof="0" dirty="0">
              <a:solidFill>
                <a:srgbClr val="3F5260"/>
              </a:solidFill>
              <a:latin typeface="+mn-lt"/>
              <a:ea typeface="Arial"/>
              <a:cs typeface="Arial"/>
              <a:sym typeface="Arial"/>
            </a:endParaRPr>
          </a:p>
        </p:txBody>
      </p:sp>
      <p:sp>
        <p:nvSpPr>
          <p:cNvPr id="11" name="Shape 1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noProof="0" dirty="0"/>
          </a:p>
        </p:txBody>
      </p:sp>
      <p:cxnSp>
        <p:nvCxnSpPr>
          <p:cNvPr id="12" name="Shape 12"/>
          <p:cNvCxnSpPr/>
          <p:nvPr/>
        </p:nvCxnSpPr>
        <p:spPr>
          <a:xfrm>
            <a:off x="287337" y="814387"/>
            <a:ext cx="8569325" cy="0"/>
          </a:xfrm>
          <a:prstGeom prst="straightConnector1">
            <a:avLst/>
          </a:prstGeom>
          <a:noFill/>
          <a:ln w="9525" cap="flat" cmpd="sng">
            <a:solidFill>
              <a:schemeClr val="dk1"/>
            </a:solidFill>
            <a:prstDash val="solid"/>
            <a:miter/>
            <a:headEnd type="none" w="med" len="med"/>
            <a:tailEnd type="none" w="med" len="med"/>
          </a:ln>
        </p:spPr>
      </p:cxnSp>
      <p:cxnSp>
        <p:nvCxnSpPr>
          <p:cNvPr id="13" name="Shape 1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14" name="Shape 14"/>
          <p:cNvSpPr txBox="1"/>
          <p:nvPr/>
        </p:nvSpPr>
        <p:spPr>
          <a:xfrm>
            <a:off x="-2245176" y="5412101"/>
            <a:ext cx="2033133" cy="147732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Fußzeile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anpassen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Zum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Anpassen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Karteireiter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Ansicht</a:t>
            </a:r>
            <a:r>
              <a:rPr lang="en-GB" sz="1000" b="0" i="0" u="none" strike="noStrike" cap="none" noProof="0" dirty="0">
                <a:solidFill>
                  <a:schemeClr val="dk1"/>
                </a:solidFill>
                <a:latin typeface="Arial"/>
                <a:ea typeface="Arial"/>
                <a:cs typeface="Arial"/>
                <a:sym typeface="Arial"/>
              </a:rPr>
              <a:t> &gt; auf </a:t>
            </a:r>
            <a:r>
              <a:rPr lang="en-GB" sz="1000" b="0" i="0" u="none" strike="noStrike" cap="none" noProof="0" dirty="0" err="1">
                <a:solidFill>
                  <a:schemeClr val="dk1"/>
                </a:solidFill>
                <a:latin typeface="Arial"/>
                <a:ea typeface="Arial"/>
                <a:cs typeface="Arial"/>
                <a:sym typeface="Arial"/>
              </a:rPr>
              <a:t>Folienmaster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Links in der </a:t>
            </a:r>
            <a:r>
              <a:rPr lang="en-GB" sz="1000" b="0" i="0" u="none" strike="noStrike" cap="none" noProof="0" dirty="0" err="1">
                <a:solidFill>
                  <a:schemeClr val="dk1"/>
                </a:solidFill>
                <a:latin typeface="Arial"/>
                <a:ea typeface="Arial"/>
                <a:cs typeface="Arial"/>
                <a:sym typeface="Arial"/>
              </a:rPr>
              <a:t>Übersicht</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oberste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scrollen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dort</a:t>
            </a:r>
            <a:r>
              <a:rPr lang="en-GB" sz="1000" b="0" i="0" u="none" strike="noStrike" cap="none" noProof="0" dirty="0">
                <a:solidFill>
                  <a:schemeClr val="dk1"/>
                </a:solidFill>
                <a:latin typeface="Arial"/>
                <a:ea typeface="Arial"/>
                <a:cs typeface="Arial"/>
                <a:sym typeface="Arial"/>
              </a:rPr>
              <a:t> in die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So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der Text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auf </a:t>
            </a:r>
            <a:r>
              <a:rPr lang="en-GB" sz="1000" b="0" i="0" u="none" strike="noStrike" cap="none" noProof="0" dirty="0" err="1">
                <a:solidFill>
                  <a:schemeClr val="dk1"/>
                </a:solidFill>
                <a:latin typeface="Arial"/>
                <a:ea typeface="Arial"/>
                <a:cs typeface="Arial"/>
                <a:sym typeface="Arial"/>
              </a:rPr>
              <a:t>allen</a:t>
            </a:r>
            <a:r>
              <a:rPr lang="en-GB" sz="1000" b="0" i="0" u="none" strike="noStrike" cap="none" noProof="0" dirty="0">
                <a:solidFill>
                  <a:schemeClr val="dk1"/>
                </a:solidFill>
                <a:latin typeface="Arial"/>
                <a:ea typeface="Arial"/>
                <a:cs typeface="Arial"/>
                <a:sym typeface="Arial"/>
              </a:rPr>
              <a:t> Seiten </a:t>
            </a:r>
            <a:r>
              <a:rPr lang="en-GB" sz="1000" b="0" i="0" u="none" strike="noStrike" cap="none" noProof="0" dirty="0" err="1">
                <a:solidFill>
                  <a:schemeClr val="dk1"/>
                </a:solidFill>
                <a:latin typeface="Arial"/>
                <a:ea typeface="Arial"/>
                <a:cs typeface="Arial"/>
                <a:sym typeface="Arial"/>
              </a:rPr>
              <a:t>angepasst</a:t>
            </a:r>
            <a:r>
              <a:rPr lang="en-GB" sz="1000" b="0" i="0" u="none" strike="noStrike" cap="none" noProof="0" dirty="0">
                <a:solidFill>
                  <a:schemeClr val="dk1"/>
                </a:solidFill>
                <a:latin typeface="Arial"/>
                <a:ea typeface="Arial"/>
                <a:cs typeface="Arial"/>
                <a:sym typeface="Arial"/>
              </a:rPr>
              <a:t>.</a:t>
            </a:r>
          </a:p>
        </p:txBody>
      </p:sp>
      <p:sp>
        <p:nvSpPr>
          <p:cNvPr id="15" name="Shape 15"/>
          <p:cNvSpPr txBox="1"/>
          <p:nvPr/>
        </p:nvSpPr>
        <p:spPr>
          <a:xfrm>
            <a:off x="-2246313" y="506412"/>
            <a:ext cx="2066924" cy="47085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Seitenzahlen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Die </a:t>
            </a:r>
            <a:r>
              <a:rPr lang="en-GB" sz="1000" b="0" i="0" u="none" strike="noStrike" cap="none" noProof="0" dirty="0" err="1">
                <a:solidFill>
                  <a:schemeClr val="dk1"/>
                </a:solidFill>
                <a:latin typeface="Arial"/>
                <a:ea typeface="Arial"/>
                <a:cs typeface="Arial"/>
                <a:sym typeface="Arial"/>
              </a:rPr>
              <a:t>Seitenanzeige</a:t>
            </a:r>
            <a:r>
              <a:rPr lang="en-GB" sz="1000" b="0" i="0" u="none" strike="noStrike" cap="none" noProof="0" dirty="0">
                <a:solidFill>
                  <a:schemeClr val="dk1"/>
                </a:solidFill>
                <a:latin typeface="Arial"/>
                <a:ea typeface="Arial"/>
                <a:cs typeface="Arial"/>
                <a:sym typeface="Arial"/>
              </a:rPr>
              <a:t> „1 von X“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standardmäßig</a:t>
            </a:r>
            <a:r>
              <a:rPr lang="en-GB" sz="1000" b="0" i="0" u="none" strike="noStrike" cap="none" noProof="0" dirty="0">
                <a:solidFill>
                  <a:schemeClr val="dk1"/>
                </a:solidFill>
                <a:latin typeface="Arial"/>
                <a:ea typeface="Arial"/>
                <a:cs typeface="Arial"/>
                <a:sym typeface="Arial"/>
              </a:rPr>
              <a:t> in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verfügbar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daher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benötigen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Add-In. Das Add-In </a:t>
            </a:r>
            <a:r>
              <a:rPr lang="en-GB" sz="1000" b="0" i="0" u="none" strike="noStrike" cap="none" noProof="0" dirty="0" err="1">
                <a:solidFill>
                  <a:schemeClr val="dk1"/>
                </a:solidFill>
                <a:latin typeface="Arial"/>
                <a:ea typeface="Arial"/>
                <a:cs typeface="Arial"/>
                <a:sym typeface="Arial"/>
              </a:rPr>
              <a:t>kann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Vorlagencenter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heruntergeladen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Aktivieren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Öffnen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Vorlage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Doppelklick</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„RWTH-</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um das Add-In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aktivieren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Schließen</a:t>
            </a:r>
            <a:r>
              <a:rPr lang="en-GB" sz="1000" b="0" i="0" u="none" strike="noStrike" cap="none" noProof="0" dirty="0">
                <a:solidFill>
                  <a:schemeClr val="dk1"/>
                </a:solidFill>
                <a:latin typeface="Arial"/>
                <a:ea typeface="Arial"/>
                <a:cs typeface="Arial"/>
                <a:sym typeface="Arial"/>
              </a:rPr>
              <a:t> von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deaktiviert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Erstellen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in der </a:t>
            </a:r>
            <a:r>
              <a:rPr lang="en-GB" sz="1000" b="0" i="0" u="none" strike="noStrike" cap="none" noProof="0" dirty="0" err="1">
                <a:solidFill>
                  <a:schemeClr val="dk1"/>
                </a:solidFill>
                <a:latin typeface="Arial"/>
                <a:ea typeface="Arial"/>
                <a:cs typeface="Arial"/>
                <a:sym typeface="Arial"/>
              </a:rPr>
              <a:t>Symbolleiste</a:t>
            </a:r>
            <a:r>
              <a:rPr lang="en-GB" sz="1000" b="0" i="0" u="none" strike="noStrike" cap="none" noProof="0" dirty="0">
                <a:solidFill>
                  <a:schemeClr val="dk1"/>
                </a:solidFill>
                <a:latin typeface="Arial"/>
                <a:ea typeface="Arial"/>
                <a:cs typeface="Arial"/>
                <a:sym typeface="Arial"/>
              </a:rPr>
              <a:t> auf den Tab „RWTH </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den Button. Nun </a:t>
            </a:r>
            <a:r>
              <a:rPr lang="en-GB" sz="1000" b="0" i="0" u="none" strike="noStrike" cap="none" noProof="0" dirty="0" err="1">
                <a:solidFill>
                  <a:schemeClr val="dk1"/>
                </a:solidFill>
                <a:latin typeface="Arial"/>
                <a:ea typeface="Arial"/>
                <a:cs typeface="Arial"/>
                <a:sym typeface="Arial"/>
              </a:rPr>
              <a:t>stellen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Falls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nachträglich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noch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hinzufügen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oder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löschen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einfach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erneut</a:t>
            </a:r>
            <a:r>
              <a:rPr lang="en-GB" sz="1000" b="0" i="0" u="none" strike="noStrike" cap="none" noProof="0" dirty="0">
                <a:solidFill>
                  <a:schemeClr val="dk1"/>
                </a:solidFill>
                <a:latin typeface="Arial"/>
                <a:ea typeface="Arial"/>
                <a:cs typeface="Arial"/>
                <a:sym typeface="Arial"/>
              </a:rPr>
              <a:t> auf den Button, um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aktualisieren</a:t>
            </a:r>
            <a:r>
              <a:rPr lang="en-GB" sz="1000" b="0"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p:txBody>
      </p:sp>
      <p:sp>
        <p:nvSpPr>
          <p:cNvPr id="16" name="Shape 16"/>
          <p:cNvSpPr txBox="1"/>
          <p:nvPr/>
        </p:nvSpPr>
        <p:spPr>
          <a:xfrm>
            <a:off x="9231313" y="506412"/>
            <a:ext cx="2066924" cy="517048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a:solidFill>
                  <a:schemeClr val="dk1"/>
                </a:solidFill>
                <a:latin typeface="Arial"/>
                <a:ea typeface="Arial"/>
                <a:cs typeface="Arial"/>
                <a:sym typeface="Arial"/>
              </a:rPr>
              <a:t>Add-In </a:t>
            </a:r>
            <a:r>
              <a:rPr lang="en-GB" sz="1000" b="1" i="0" u="none" strike="noStrike" cap="none" noProof="0" dirty="0" err="1">
                <a:solidFill>
                  <a:schemeClr val="dk1"/>
                </a:solidFill>
                <a:latin typeface="Arial"/>
                <a:ea typeface="Arial"/>
                <a:cs typeface="Arial"/>
                <a:sym typeface="Arial"/>
              </a:rPr>
              <a:t>installieren</a:t>
            </a:r>
            <a:r>
              <a:rPr lang="en-GB" sz="1000" b="1"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Wenn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möchten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immer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müssen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err="1">
                <a:solidFill>
                  <a:schemeClr val="dk1"/>
                </a:solidFill>
                <a:latin typeface="Arial"/>
                <a:ea typeface="Arial"/>
                <a:cs typeface="Arial"/>
                <a:sym typeface="Arial"/>
              </a:rPr>
              <a:t>Schaltfläche</a:t>
            </a:r>
            <a:r>
              <a:rPr lang="en-GB" sz="1000" b="1" i="0" u="none" strike="noStrike" cap="none" noProof="0" dirty="0">
                <a:solidFill>
                  <a:schemeClr val="dk1"/>
                </a:solidFill>
                <a:latin typeface="Arial"/>
                <a:ea typeface="Arial"/>
                <a:cs typeface="Arial"/>
                <a:sym typeface="Arial"/>
              </a:rPr>
              <a:t> Office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runder</a:t>
            </a:r>
            <a:r>
              <a:rPr lang="en-GB" sz="1000" b="0" i="0" u="none" strike="noStrike" cap="none" noProof="0" dirty="0">
                <a:solidFill>
                  <a:schemeClr val="dk1"/>
                </a:solidFill>
                <a:latin typeface="Arial"/>
                <a:ea typeface="Arial"/>
                <a:cs typeface="Arial"/>
                <a:sym typeface="Arial"/>
              </a:rPr>
              <a:t> Button </a:t>
            </a:r>
            <a:r>
              <a:rPr lang="en-GB" sz="1000" b="0" i="0" u="none" strike="noStrike" cap="none" noProof="0" dirty="0" err="1">
                <a:solidFill>
                  <a:schemeClr val="dk1"/>
                </a:solidFill>
                <a:latin typeface="Arial"/>
                <a:ea typeface="Arial"/>
                <a:cs typeface="Arial"/>
                <a:sym typeface="Arial"/>
              </a:rPr>
              <a:t>oben</a:t>
            </a:r>
            <a:r>
              <a:rPr lang="en-GB" sz="1000" b="0" i="0" u="none" strike="noStrike" cap="none" noProof="0" dirty="0">
                <a:solidFill>
                  <a:schemeClr val="dk1"/>
                </a:solidFill>
                <a:latin typeface="Arial"/>
                <a:ea typeface="Arial"/>
                <a:cs typeface="Arial"/>
                <a:sym typeface="Arial"/>
              </a:rPr>
              <a:t> links)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a:solidFill>
                  <a:schemeClr val="dk1"/>
                </a:solidFill>
                <a:latin typeface="Arial"/>
                <a:ea typeface="Arial"/>
                <a:cs typeface="Arial"/>
                <a:sym typeface="Arial"/>
              </a:rPr>
              <a:t>„</a:t>
            </a:r>
            <a:r>
              <a:rPr lang="en-GB" sz="1000" b="1" i="0" u="none" strike="noStrike" cap="none" noProof="0" dirty="0">
                <a:solidFill>
                  <a:schemeClr val="dk1"/>
                </a:solidFill>
                <a:latin typeface="Arial"/>
                <a:ea typeface="Arial"/>
                <a:cs typeface="Arial"/>
                <a:sym typeface="Arial"/>
              </a:rPr>
              <a:t>PowerPoint-</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rechts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a:solidFill>
                  <a:schemeClr val="dk1"/>
                </a:solidFill>
                <a:latin typeface="Arial"/>
                <a:ea typeface="Arial"/>
                <a:cs typeface="Arial"/>
                <a:sym typeface="Arial"/>
              </a:rPr>
              <a:t>Add-Ins</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wählen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ganz</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bei</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Verwalten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den </a:t>
            </a:r>
            <a:r>
              <a:rPr lang="en-GB" sz="1000" b="0" i="0" u="none" strike="noStrike" cap="none" noProof="0" dirty="0" err="1">
                <a:solidFill>
                  <a:schemeClr val="dk1"/>
                </a:solidFill>
                <a:latin typeface="Arial"/>
                <a:ea typeface="Arial"/>
                <a:cs typeface="Arial"/>
                <a:sym typeface="Arial"/>
              </a:rPr>
              <a:t>Punkt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a:solidFill>
                  <a:schemeClr val="dk1"/>
                </a:solidFill>
                <a:latin typeface="Arial"/>
                <a:ea typeface="Arial"/>
                <a:cs typeface="Arial"/>
                <a:sym typeface="Arial"/>
              </a:rPr>
              <a:t>PowerPoint-Add Ins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Gehe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zu</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Sollte</a:t>
            </a:r>
            <a:r>
              <a:rPr lang="en-GB" sz="1000" b="0" i="0" u="none" strike="noStrike" cap="none" noProof="0" dirty="0">
                <a:solidFill>
                  <a:schemeClr val="dk1"/>
                </a:solidFill>
                <a:latin typeface="Arial"/>
                <a:ea typeface="Arial"/>
                <a:cs typeface="Arial"/>
                <a:sym typeface="Arial"/>
              </a:rPr>
              <a:t> das RWTH Add In </a:t>
            </a:r>
            <a:r>
              <a:rPr lang="en-GB" sz="1000" b="0" i="0" u="none" strike="noStrike" cap="none" noProof="0" dirty="0" err="1">
                <a:solidFill>
                  <a:schemeClr val="dk1"/>
                </a:solidFill>
                <a:latin typeface="Arial"/>
                <a:ea typeface="Arial"/>
                <a:cs typeface="Arial"/>
                <a:sym typeface="Arial"/>
              </a:rPr>
              <a:t>angezeigt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Anders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dauerhafte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Installierung</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möglich</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Neu</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Hinzufügen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suchen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auf </a:t>
            </a:r>
            <a:r>
              <a:rPr lang="en-GB" sz="1000" b="0" i="0" u="none" strike="noStrike" cap="none" noProof="0" dirty="0" err="1">
                <a:solidFill>
                  <a:schemeClr val="dk1"/>
                </a:solidFill>
                <a:latin typeface="Arial"/>
                <a:ea typeface="Arial"/>
                <a:cs typeface="Arial"/>
                <a:sym typeface="Arial"/>
              </a:rPr>
              <a:t>ihrem</a:t>
            </a:r>
            <a:r>
              <a:rPr lang="en-GB" sz="1000" b="0" i="0" u="none" strike="noStrike" cap="none" noProof="0" dirty="0">
                <a:solidFill>
                  <a:schemeClr val="dk1"/>
                </a:solidFill>
                <a:latin typeface="Arial"/>
                <a:ea typeface="Arial"/>
                <a:cs typeface="Arial"/>
                <a:sym typeface="Arial"/>
              </a:rPr>
              <a:t> PC </a:t>
            </a:r>
            <a:r>
              <a:rPr lang="en-GB" sz="1000" b="0" i="0" u="none" strike="noStrike" cap="none" noProof="0" dirty="0" err="1">
                <a:solidFill>
                  <a:schemeClr val="dk1"/>
                </a:solidFill>
                <a:latin typeface="Arial"/>
                <a:ea typeface="Arial"/>
                <a:cs typeface="Arial"/>
                <a:sym typeface="Arial"/>
              </a:rPr>
              <a:t>raus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a:solidFill>
                  <a:schemeClr val="dk1"/>
                </a:solidFill>
                <a:latin typeface="Arial"/>
                <a:ea typeface="Arial"/>
                <a:cs typeface="Arial"/>
                <a:sym typeface="Arial"/>
              </a:rPr>
              <a:t>OK</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Schließen</a:t>
            </a:r>
            <a:r>
              <a:rPr lang="en-GB" sz="1000" b="1"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gespeichert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können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jederzeit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endParaRPr lang="en-GB" sz="1000" b="0" i="0" u="none" strike="noStrike" cap="none" noProof="0" dirty="0">
              <a:solidFill>
                <a:schemeClr val="dk1"/>
              </a:solidFill>
              <a:latin typeface="Arial"/>
              <a:ea typeface="Arial"/>
              <a:cs typeface="Arial"/>
              <a:sym typeface="Arial"/>
            </a:endParaRPr>
          </a:p>
        </p:txBody>
      </p:sp>
      <p:pic>
        <p:nvPicPr>
          <p:cNvPr id="17" name="Shape 17"/>
          <p:cNvPicPr preferRelativeResize="0"/>
          <p:nvPr/>
        </p:nvPicPr>
        <p:blipFill rotWithShape="1">
          <a:blip r:embed="rId12">
            <a:alphaModFix/>
          </a:blip>
          <a:srcRect/>
          <a:stretch/>
        </p:blipFill>
        <p:spPr>
          <a:xfrm>
            <a:off x="7242371" y="6116617"/>
            <a:ext cx="1408013" cy="619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a:spLocks noGrp="1"/>
          </p:cNvSpPr>
          <p:nvPr>
            <p:ph type="ctrTitle"/>
          </p:nvPr>
        </p:nvSpPr>
        <p:spPr>
          <a:xfrm>
            <a:off x="287337" y="3225640"/>
            <a:ext cx="8567999" cy="540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9: EKF-based Localisation with LRF</a:t>
            </a:r>
          </a:p>
        </p:txBody>
      </p:sp>
      <p:sp>
        <p:nvSpPr>
          <p:cNvPr id="92" name="Shape 92"/>
          <p:cNvSpPr txBox="1">
            <a:spLocks noGrp="1"/>
          </p:cNvSpPr>
          <p:nvPr>
            <p:ph type="subTitle" idx="1"/>
          </p:nvPr>
        </p:nvSpPr>
        <p:spPr>
          <a:xfrm>
            <a:off x="287337" y="3981771"/>
            <a:ext cx="8567999" cy="1655761"/>
          </a:xfrm>
          <a:prstGeom prst="rect">
            <a:avLst/>
          </a:prstGeom>
          <a:noFill/>
          <a:ln>
            <a:noFill/>
          </a:ln>
        </p:spPr>
        <p:txBody>
          <a:bodyPr lIns="0" tIns="0" rIns="0" bIns="0"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Presentation 5:</a:t>
            </a:r>
          </a:p>
          <a:p>
            <a:pPr marL="0" marR="0" lvl="0" indent="0" algn="ctr" rtl="0">
              <a:lnSpc>
                <a:spcPct val="150000"/>
              </a:lnSpc>
              <a:spcBef>
                <a:spcPts val="0"/>
              </a:spcBef>
              <a:spcAft>
                <a:spcPts val="0"/>
              </a:spcAft>
              <a:buClr>
                <a:schemeClr val="dk2"/>
              </a:buClr>
              <a:buSzPct val="25000"/>
              <a:buFont typeface="Arial"/>
              <a:buNone/>
            </a:pPr>
            <a:r>
              <a:rPr lang="en-GB" sz="2400" dirty="0">
                <a:solidFill>
                  <a:schemeClr val="tx1"/>
                </a:solidFill>
              </a:rPr>
              <a:t>Results</a:t>
            </a:r>
          </a:p>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 </a:t>
            </a:r>
          </a:p>
          <a:p>
            <a:pPr marL="0" marR="0" lvl="0" indent="0" algn="l" rtl="0">
              <a:lnSpc>
                <a:spcPct val="100000"/>
              </a:lnSpc>
              <a:spcBef>
                <a:spcPts val="0"/>
              </a:spcBef>
              <a:spcAft>
                <a:spcPts val="0"/>
              </a:spcAft>
              <a:buClr>
                <a:schemeClr val="dk2"/>
              </a:buClr>
              <a:buSzPct val="25000"/>
              <a:buFont typeface="Arial"/>
              <a:buNone/>
            </a:pPr>
            <a:endParaRPr lang="en-GB" sz="2000" b="0" i="0" u="none" strike="noStrike" cap="none" dirty="0">
              <a:solidFill>
                <a:schemeClr val="dk1"/>
              </a:solidFill>
              <a:sym typeface="Arial"/>
            </a:endParaRPr>
          </a:p>
        </p:txBody>
      </p:sp>
      <p:sp>
        <p:nvSpPr>
          <p:cNvPr id="2" name="Fußzeilenplatzhalter 1"/>
          <p:cNvSpPr>
            <a:spLocks noGrp="1"/>
          </p:cNvSpPr>
          <p:nvPr>
            <p:ph type="ftr" idx="11"/>
          </p:nvPr>
        </p:nvSpPr>
        <p:spPr/>
        <p:txBody>
          <a:bodyPr/>
          <a:lstStyle/>
          <a:p>
            <a:r>
              <a:rPr lang="en-GB"/>
              <a:t>1 of 20</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10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170300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Algorithm to minimize the difference between two point clouds</a:t>
            </a:r>
          </a:p>
          <a:p>
            <a:pPr indent="-216000">
              <a:lnSpc>
                <a:spcPct val="150000"/>
              </a:lnSpc>
              <a:buClr>
                <a:srgbClr val="009FE3"/>
              </a:buClr>
            </a:pPr>
            <a:r>
              <a:rPr lang="en-GB" sz="2400" b="0" dirty="0"/>
              <a:t>ICP transforms ray casting point cloud into the LRF one</a:t>
            </a:r>
          </a:p>
          <a:p>
            <a:pPr indent="-216000">
              <a:lnSpc>
                <a:spcPct val="150000"/>
              </a:lnSpc>
              <a:buClr>
                <a:srgbClr val="009FE3"/>
              </a:buClr>
            </a:pPr>
            <a:r>
              <a:rPr lang="en-GB" sz="2400" b="0" dirty="0"/>
              <a:t>Finds a transformation matrix to match the point clouds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520641"/>
            <a:ext cx="5202458" cy="2281793"/>
            <a:chOff x="626122" y="3623873"/>
            <a:chExt cx="5202458" cy="2281793"/>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38" name="Rechteck 37"/>
                <p:cNvSpPr/>
                <p:nvPr/>
              </p:nvSpPr>
              <p:spPr>
                <a:xfrm>
                  <a:off x="4676670" y="3623873"/>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38" name="Rechteck 37"/>
                <p:cNvSpPr>
                  <a:spLocks noRot="1" noChangeAspect="1" noMove="1" noResize="1" noEditPoints="1" noAdjustHandles="1" noChangeArrowheads="1" noChangeShapeType="1" noTextEdit="1"/>
                </p:cNvSpPr>
                <p:nvPr/>
              </p:nvSpPr>
              <p:spPr>
                <a:xfrm>
                  <a:off x="4676670" y="3623873"/>
                  <a:ext cx="1054100" cy="313612"/>
                </a:xfrm>
                <a:prstGeom prst="rect">
                  <a:avLst/>
                </a:prstGeom>
                <a:blipFill>
                  <a:blip r:embed="rId6"/>
                  <a:stretch>
                    <a:fillRect t="-1961"/>
                  </a:stretch>
                </a:blipFill>
              </p:spPr>
              <p:txBody>
                <a:bodyPr/>
                <a:lstStyle/>
                <a:p>
                  <a:r>
                    <a:rPr lang="en-GB">
                      <a:noFill/>
                    </a:rPr>
                    <a:t> </a:t>
                  </a:r>
                </a:p>
              </p:txBody>
            </p:sp>
          </mc:Fallback>
        </mc:AlternateContent>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49" name="Pfeil nach rechts 48"/>
          <p:cNvSpPr/>
          <p:nvPr/>
        </p:nvSpPr>
        <p:spPr>
          <a:xfrm>
            <a:off x="662945" y="2900173"/>
            <a:ext cx="677311"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Grafik 49"/>
          <p:cNvPicPr>
            <a:picLocks noChangeAspect="1"/>
          </p:cNvPicPr>
          <p:nvPr/>
        </p:nvPicPr>
        <p:blipFill>
          <a:blip r:embed="rId9"/>
          <a:stretch>
            <a:fillRect/>
          </a:stretch>
        </p:blipFill>
        <p:spPr>
          <a:xfrm>
            <a:off x="1538196" y="2796565"/>
            <a:ext cx="6520872" cy="488812"/>
          </a:xfrm>
          <a:prstGeom prst="rect">
            <a:avLst/>
          </a:prstGeom>
        </p:spPr>
      </p:pic>
    </p:spTree>
    <p:extLst>
      <p:ext uri="{BB962C8B-B14F-4D97-AF65-F5344CB8AC3E}">
        <p14:creationId xmlns:p14="http://schemas.microsoft.com/office/powerpoint/2010/main" val="33929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11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2208656"/>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ICP is a black box</a:t>
            </a:r>
          </a:p>
          <a:p>
            <a:pPr indent="-216000">
              <a:lnSpc>
                <a:spcPct val="150000"/>
              </a:lnSpc>
              <a:buClr>
                <a:srgbClr val="009FE3"/>
              </a:buClr>
            </a:pPr>
            <a:r>
              <a:rPr lang="en-GB" sz="2400" b="0" dirty="0"/>
              <a:t>Empirical values for a lot of parameters within ICP</a:t>
            </a:r>
          </a:p>
          <a:p>
            <a:pPr indent="-216000">
              <a:lnSpc>
                <a:spcPct val="150000"/>
              </a:lnSpc>
              <a:buClr>
                <a:srgbClr val="009FE3"/>
              </a:buClr>
            </a:pPr>
            <a:r>
              <a:rPr lang="en-GB" sz="2400" b="0" dirty="0"/>
              <a:t>One wrong ICP result can cause heavy problems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520641"/>
            <a:ext cx="5202458" cy="2281793"/>
            <a:chOff x="626122" y="3623873"/>
            <a:chExt cx="5202458" cy="2281793"/>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38" name="Rechteck 37"/>
                <p:cNvSpPr/>
                <p:nvPr/>
              </p:nvSpPr>
              <p:spPr>
                <a:xfrm>
                  <a:off x="4676670" y="3623873"/>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38" name="Rechteck 37"/>
                <p:cNvSpPr>
                  <a:spLocks noRot="1" noChangeAspect="1" noMove="1" noResize="1" noEditPoints="1" noAdjustHandles="1" noChangeArrowheads="1" noChangeShapeType="1" noTextEdit="1"/>
                </p:cNvSpPr>
                <p:nvPr/>
              </p:nvSpPr>
              <p:spPr>
                <a:xfrm>
                  <a:off x="4676670" y="3623873"/>
                  <a:ext cx="1054100" cy="313612"/>
                </a:xfrm>
                <a:prstGeom prst="rect">
                  <a:avLst/>
                </a:prstGeom>
                <a:blipFill>
                  <a:blip r:embed="rId6"/>
                  <a:stretch>
                    <a:fillRect t="-1961"/>
                  </a:stretch>
                </a:blipFill>
              </p:spPr>
              <p:txBody>
                <a:bodyPr/>
                <a:lstStyle/>
                <a:p>
                  <a:r>
                    <a:rPr lang="en-GB">
                      <a:noFill/>
                    </a:rPr>
                    <a:t> </a:t>
                  </a:r>
                </a:p>
              </p:txBody>
            </p:sp>
          </mc:Fallback>
        </mc:AlternateContent>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83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12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3"/>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9441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Matching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13 of 20</a:t>
            </a:r>
            <a:endParaRPr lang="en-GB" sz="1050" dirty="0">
              <a:solidFill>
                <a:srgbClr val="3E545F"/>
              </a:solidFill>
              <a:sym typeface="Arial"/>
            </a:endParaRPr>
          </a:p>
        </p:txBody>
      </p:sp>
      <p:sp>
        <p:nvSpPr>
          <p:cNvPr id="33" name="Shape 109"/>
          <p:cNvSpPr txBox="1">
            <a:spLocks noGrp="1"/>
          </p:cNvSpPr>
          <p:nvPr>
            <p:ph type="body" idx="2"/>
          </p:nvPr>
        </p:nvSpPr>
        <p:spPr>
          <a:xfrm>
            <a:off x="287337" y="1090617"/>
            <a:ext cx="8494960" cy="468211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To prevent wrong updates </a:t>
            </a:r>
          </a:p>
          <a:p>
            <a:pPr indent="-216000">
              <a:lnSpc>
                <a:spcPct val="150000"/>
              </a:lnSpc>
              <a:buClr>
                <a:srgbClr val="009FE3"/>
              </a:buClr>
            </a:pPr>
            <a:r>
              <a:rPr lang="en-GB" sz="2400" b="0" dirty="0"/>
              <a:t>Either …</a:t>
            </a:r>
          </a:p>
          <a:p>
            <a:pPr lvl="1" indent="-216000">
              <a:lnSpc>
                <a:spcPct val="150000"/>
              </a:lnSpc>
              <a:buClr>
                <a:srgbClr val="009FE3"/>
              </a:buClr>
            </a:pPr>
            <a:r>
              <a:rPr lang="en-GB" sz="2200" dirty="0"/>
              <a:t>ICP does not converge</a:t>
            </a:r>
          </a:p>
          <a:p>
            <a:pPr lvl="1" indent="-216000">
              <a:lnSpc>
                <a:spcPct val="150000"/>
              </a:lnSpc>
              <a:buClr>
                <a:srgbClr val="009FE3"/>
              </a:buClr>
            </a:pPr>
            <a:r>
              <a:rPr lang="en-GB" sz="2200" b="0" dirty="0"/>
              <a:t>ICP does not match enough points</a:t>
            </a:r>
          </a:p>
          <a:p>
            <a:pPr lvl="1" indent="-216000">
              <a:lnSpc>
                <a:spcPct val="150000"/>
              </a:lnSpc>
              <a:buClr>
                <a:srgbClr val="009FE3"/>
              </a:buClr>
            </a:pPr>
            <a:endParaRPr lang="en-GB" sz="2200" dirty="0"/>
          </a:p>
          <a:p>
            <a:pPr marL="216000" lvl="1" indent="0">
              <a:lnSpc>
                <a:spcPct val="150000"/>
              </a:lnSpc>
              <a:buClr>
                <a:srgbClr val="009FE3"/>
              </a:buClr>
              <a:buNone/>
            </a:pPr>
            <a:r>
              <a:rPr lang="en-GB" sz="2200" b="0" dirty="0"/>
              <a:t>(Hard code against jumping)</a:t>
            </a:r>
          </a:p>
          <a:p>
            <a:pPr lvl="1" indent="-216000">
              <a:lnSpc>
                <a:spcPct val="150000"/>
              </a:lnSpc>
              <a:buClr>
                <a:srgbClr val="009FE3"/>
              </a:buClr>
            </a:pPr>
            <a:endParaRPr lang="en-GB" sz="2200" b="0" dirty="0"/>
          </a:p>
        </p:txBody>
      </p:sp>
    </p:spTree>
    <p:extLst>
      <p:ext uri="{BB962C8B-B14F-4D97-AF65-F5344CB8AC3E}">
        <p14:creationId xmlns:p14="http://schemas.microsoft.com/office/powerpoint/2010/main" val="418649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14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3"/>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3508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Update</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15 of 20</a:t>
            </a:r>
            <a:endParaRPr lang="en-GB" sz="1050" dirty="0">
              <a:solidFill>
                <a:srgbClr val="3E545F"/>
              </a:solidFill>
              <a:sym typeface="Arial"/>
            </a:endParaRPr>
          </a:p>
        </p:txBody>
      </p:sp>
      <p:pic>
        <p:nvPicPr>
          <p:cNvPr id="5" name="Grafik 4"/>
          <p:cNvPicPr>
            <a:picLocks noChangeAspect="1"/>
          </p:cNvPicPr>
          <p:nvPr/>
        </p:nvPicPr>
        <p:blipFill rotWithShape="1">
          <a:blip r:embed="rId3"/>
          <a:srcRect l="3077" t="4147" r="5248" b="6785"/>
          <a:stretch/>
        </p:blipFill>
        <p:spPr>
          <a:xfrm>
            <a:off x="5772726" y="2872172"/>
            <a:ext cx="1638300" cy="828675"/>
          </a:xfrm>
          <a:prstGeom prst="rect">
            <a:avLst/>
          </a:prstGeom>
        </p:spPr>
      </p:pic>
      <p:pic>
        <p:nvPicPr>
          <p:cNvPr id="7" name="Grafik 6"/>
          <p:cNvPicPr>
            <a:picLocks noChangeAspect="1"/>
          </p:cNvPicPr>
          <p:nvPr/>
        </p:nvPicPr>
        <p:blipFill>
          <a:blip r:embed="rId4"/>
          <a:stretch>
            <a:fillRect/>
          </a:stretch>
        </p:blipFill>
        <p:spPr>
          <a:xfrm>
            <a:off x="579117" y="3018805"/>
            <a:ext cx="3763534" cy="620868"/>
          </a:xfrm>
          <a:prstGeom prst="rect">
            <a:avLst/>
          </a:prstGeom>
        </p:spPr>
      </p:pic>
      <p:pic>
        <p:nvPicPr>
          <p:cNvPr id="10" name="Grafik 9"/>
          <p:cNvPicPr>
            <a:picLocks noChangeAspect="1"/>
          </p:cNvPicPr>
          <p:nvPr/>
        </p:nvPicPr>
        <p:blipFill>
          <a:blip r:embed="rId5"/>
          <a:stretch>
            <a:fillRect/>
          </a:stretch>
        </p:blipFill>
        <p:spPr>
          <a:xfrm>
            <a:off x="3133964" y="4565353"/>
            <a:ext cx="2638762" cy="901806"/>
          </a:xfrm>
          <a:prstGeom prst="rect">
            <a:avLst/>
          </a:prstGeom>
        </p:spPr>
      </p:pic>
      <p:pic>
        <p:nvPicPr>
          <p:cNvPr id="11" name="Grafik 10"/>
          <p:cNvPicPr>
            <a:picLocks noChangeAspect="1"/>
          </p:cNvPicPr>
          <p:nvPr/>
        </p:nvPicPr>
        <p:blipFill rotWithShape="1">
          <a:blip r:embed="rId6"/>
          <a:srcRect l="-321" t="-3976" r="-788" b="-1333"/>
          <a:stretch/>
        </p:blipFill>
        <p:spPr>
          <a:xfrm>
            <a:off x="579117" y="1346565"/>
            <a:ext cx="7985764" cy="1118168"/>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647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To Do List</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16 of 20</a:t>
            </a:r>
            <a:endParaRPr lang="en-GB" sz="1050" dirty="0">
              <a:solidFill>
                <a:srgbClr val="3E545F"/>
              </a:solidFill>
              <a:latin typeface="Arial"/>
              <a:ea typeface="Arial"/>
              <a:cs typeface="Arial"/>
              <a:sym typeface="Arial"/>
            </a:endParaRPr>
          </a:p>
        </p:txBody>
      </p:sp>
      <p:sp>
        <p:nvSpPr>
          <p:cNvPr id="26" name="Shape 216"/>
          <p:cNvSpPr txBox="1">
            <a:spLocks noGrp="1"/>
          </p:cNvSpPr>
          <p:nvPr>
            <p:ph type="body" idx="2"/>
          </p:nvPr>
        </p:nvSpPr>
        <p:spPr>
          <a:xfrm>
            <a:off x="287337" y="1228436"/>
            <a:ext cx="8569325" cy="4221019"/>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Finish the report until Sunday night</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Work towards poster presentation</a:t>
            </a:r>
            <a:endParaRPr lang="en-GB" sz="2400" b="0" i="0" u="none" strike="noStrike" cap="none" dirty="0">
              <a:solidFill>
                <a:schemeClr val="dk1"/>
              </a:solidFill>
              <a:sym typeface="Arial"/>
            </a:endParaRPr>
          </a:p>
          <a:p>
            <a:pPr marL="558900" lvl="1" indent="-342900">
              <a:lnSpc>
                <a:spcPct val="150000"/>
              </a:lnSpc>
              <a:buClr>
                <a:srgbClr val="009FE3"/>
              </a:buClr>
              <a:buFont typeface="Wingdings" panose="05000000000000000000" pitchFamily="2" charset="2"/>
              <a:buChar char="§"/>
            </a:pPr>
            <a:r>
              <a:rPr lang="en-GB" sz="2200" b="0" dirty="0"/>
              <a:t>Improve measurements and create more data</a:t>
            </a:r>
          </a:p>
          <a:p>
            <a:pPr marL="558900" lvl="1" indent="-342900">
              <a:lnSpc>
                <a:spcPct val="150000"/>
              </a:lnSpc>
              <a:buClr>
                <a:srgbClr val="009FE3"/>
              </a:buClr>
              <a:buFont typeface="Wingdings" panose="05000000000000000000" pitchFamily="2" charset="2"/>
              <a:buChar char="§"/>
            </a:pPr>
            <a:endParaRPr lang="en-GB" sz="2000" b="1"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spTree>
    <p:extLst>
      <p:ext uri="{BB962C8B-B14F-4D97-AF65-F5344CB8AC3E}">
        <p14:creationId xmlns:p14="http://schemas.microsoft.com/office/powerpoint/2010/main" val="1102119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7" name="Ellipse 6"/>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8" name="Rechteck 7"/>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12" name="Gerade Verbindung mit Pfeil 11"/>
          <p:cNvCxnSpPr>
            <a:stCxn id="8" idx="1"/>
            <a:endCxn id="17"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7" name="Rechteck 16"/>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76" name="Ellipse 75"/>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101" name="Rechteck 100"/>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84" name="Rechteck 83"/>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84" name="Rechteck 83"/>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2"/>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8" name="Textfeld 87"/>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88" name="Textfeld 87"/>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3"/>
                <a:stretch>
                  <a:fillRect l="-4630" t="-11111" r="-7407" b="-16667"/>
                </a:stretch>
              </a:blipFill>
            </p:spPr>
            <p:txBody>
              <a:bodyPr/>
              <a:lstStyle/>
              <a:p>
                <a:r>
                  <a:rPr lang="en-GB">
                    <a:noFill/>
                  </a:rPr>
                  <a:t> </a:t>
                </a:r>
              </a:p>
            </p:txBody>
          </p:sp>
        </mc:Fallback>
      </mc:AlternateContent>
      <p:sp>
        <p:nvSpPr>
          <p:cNvPr id="10" name="Rechteck 9"/>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11" name="Gerade Verbindung mit Pfeil 10"/>
          <p:cNvCxnSpPr>
            <a:stCxn id="76" idx="0"/>
            <a:endCxn id="47"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Gerade Verbindung mit Pfeil 13"/>
          <p:cNvCxnSpPr>
            <a:stCxn id="7" idx="0"/>
            <a:endCxn id="10"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7" name="Rechteck 46"/>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8" name="Gerade Verbindung mit Pfeil 67"/>
          <p:cNvCxnSpPr>
            <a:stCxn id="10" idx="3"/>
            <a:endCxn id="47"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5" name="Rechteck 84"/>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85" name="Rechteck 84"/>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4"/>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5" name="Rechteck 114"/>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115" name="Rechteck 114"/>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5"/>
                <a:stretch>
                  <a:fillRect t="-2000"/>
                </a:stretch>
              </a:blipFill>
            </p:spPr>
            <p:txBody>
              <a:bodyPr/>
              <a:lstStyle/>
              <a:p>
                <a:r>
                  <a:rPr lang="en-GB">
                    <a:noFill/>
                  </a:rPr>
                  <a:t> </a:t>
                </a:r>
              </a:p>
            </p:txBody>
          </p:sp>
        </mc:Fallback>
      </mc:AlternateContent>
      <p:cxnSp>
        <p:nvCxnSpPr>
          <p:cNvPr id="64" name="Gerade Verbindung mit Pfeil 63"/>
          <p:cNvCxnSpPr>
            <a:stCxn id="47" idx="0"/>
            <a:endCxn id="8"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139" name="Rechteck 13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15" name="Gerade Verbindung mit Pfeil 14"/>
          <p:cNvCxnSpPr>
            <a:endCxn id="10"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1" name="Rechteck 9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91" name="Rechteck 9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6"/>
                <a:stretch>
                  <a:fillRect t="-1111" b="-1111"/>
                </a:stretch>
              </a:blipFill>
            </p:spPr>
            <p:txBody>
              <a:bodyPr/>
              <a:lstStyle/>
              <a:p>
                <a:r>
                  <a:rPr lang="en-GB">
                    <a:noFill/>
                  </a:rPr>
                  <a:t> </a:t>
                </a:r>
              </a:p>
            </p:txBody>
          </p:sp>
        </mc:Fallback>
      </mc:AlternateContent>
      <p:sp>
        <p:nvSpPr>
          <p:cNvPr id="170" name="Ellipse 169"/>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174" name="Gerade Verbindung mit Pfeil 173"/>
          <p:cNvCxnSpPr>
            <a:stCxn id="170" idx="0"/>
            <a:endCxn id="13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77" name="Gerade Verbindung mit Pfeil 176"/>
          <p:cNvCxnSpPr>
            <a:stCxn id="17" idx="2"/>
            <a:endCxn id="13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2" name="Fußzeilenplatzhalter 1"/>
          <p:cNvSpPr>
            <a:spLocks noGrp="1"/>
          </p:cNvSpPr>
          <p:nvPr>
            <p:ph type="ftr" idx="11"/>
          </p:nvPr>
        </p:nvSpPr>
        <p:spPr/>
        <p:txBody>
          <a:bodyPr/>
          <a:lstStyle/>
          <a:p>
            <a:r>
              <a:rPr lang="en-GB"/>
              <a:t>17 of 20</a:t>
            </a:r>
            <a:endParaRPr lang="en-GB" dirty="0"/>
          </a:p>
        </p:txBody>
      </p:sp>
    </p:spTree>
    <p:extLst>
      <p:ext uri="{BB962C8B-B14F-4D97-AF65-F5344CB8AC3E}">
        <p14:creationId xmlns:p14="http://schemas.microsoft.com/office/powerpoint/2010/main" val="3042239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Conclusion</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de-DE" sz="1050">
                <a:solidFill>
                  <a:srgbClr val="3E545F"/>
                </a:solidFill>
                <a:latin typeface="Arial"/>
                <a:ea typeface="Arial"/>
                <a:cs typeface="Arial"/>
                <a:sym typeface="Arial"/>
              </a:rPr>
              <a:t>18 of 20</a:t>
            </a:r>
            <a:endParaRPr lang="de-DE" sz="1050" dirty="0">
              <a:solidFill>
                <a:srgbClr val="3E545F"/>
              </a:solidFill>
              <a:latin typeface="Arial"/>
              <a:ea typeface="Arial"/>
              <a:cs typeface="Arial"/>
              <a:sym typeface="Arial"/>
            </a:endParaRPr>
          </a:p>
        </p:txBody>
      </p:sp>
      <p:sp>
        <p:nvSpPr>
          <p:cNvPr id="216" name="Shape 216"/>
          <p:cNvSpPr txBox="1">
            <a:spLocks noGrp="1"/>
          </p:cNvSpPr>
          <p:nvPr>
            <p:ph type="body" idx="2"/>
          </p:nvPr>
        </p:nvSpPr>
        <p:spPr>
          <a:xfrm>
            <a:off x="287337" y="1256145"/>
            <a:ext cx="8569325" cy="4193310"/>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spTree>
    <p:extLst>
      <p:ext uri="{BB962C8B-B14F-4D97-AF65-F5344CB8AC3E}">
        <p14:creationId xmlns:p14="http://schemas.microsoft.com/office/powerpoint/2010/main" val="2938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sym typeface="Arial"/>
              </a:rPr>
              <a:t>What </a:t>
            </a:r>
            <a:r>
              <a:rPr lang="en-GB" sz="3200" dirty="0"/>
              <a:t>w</a:t>
            </a:r>
            <a:r>
              <a:rPr lang="en-GB" sz="3200" b="1" i="0" u="none" strike="noStrike" cap="none" dirty="0">
                <a:solidFill>
                  <a:srgbClr val="3E545F"/>
                </a:solidFill>
                <a:sym typeface="Arial"/>
              </a:rPr>
              <a:t>e </a:t>
            </a:r>
            <a:r>
              <a:rPr lang="en-GB" sz="3200" dirty="0"/>
              <a:t>l</a:t>
            </a:r>
            <a:r>
              <a:rPr lang="en-GB" sz="3200" b="1" i="0" u="none" strike="noStrike" cap="none" dirty="0">
                <a:solidFill>
                  <a:srgbClr val="3E545F"/>
                </a:solidFill>
                <a:sym typeface="Arial"/>
              </a:rPr>
              <a:t>earned</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de-DE" sz="1050">
                <a:solidFill>
                  <a:srgbClr val="3E545F"/>
                </a:solidFill>
                <a:latin typeface="Arial"/>
                <a:ea typeface="Arial"/>
                <a:cs typeface="Arial"/>
                <a:sym typeface="Arial"/>
              </a:rPr>
              <a:t>19 of 20</a:t>
            </a:r>
            <a:endParaRPr lang="de-DE" sz="1050" dirty="0">
              <a:solidFill>
                <a:srgbClr val="3E545F"/>
              </a:solidFill>
              <a:latin typeface="Arial"/>
              <a:ea typeface="Arial"/>
              <a:cs typeface="Arial"/>
              <a:sym typeface="Arial"/>
            </a:endParaRPr>
          </a:p>
        </p:txBody>
      </p:sp>
      <p:sp>
        <p:nvSpPr>
          <p:cNvPr id="216" name="Shape 216"/>
          <p:cNvSpPr txBox="1">
            <a:spLocks noGrp="1"/>
          </p:cNvSpPr>
          <p:nvPr>
            <p:ph type="body" idx="2"/>
          </p:nvPr>
        </p:nvSpPr>
        <p:spPr>
          <a:xfrm>
            <a:off x="287337" y="1513211"/>
            <a:ext cx="8569325" cy="3936244"/>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de-DE" sz="2400" b="0" dirty="0"/>
              <a:t>???</a:t>
            </a:r>
            <a:endParaRPr sz="22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423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2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721447" y="1343054"/>
            <a:ext cx="7110990" cy="3977091"/>
          </a:xfrm>
          <a:prstGeom prst="rect">
            <a:avLst/>
          </a:prstGeom>
          <a:noFill/>
          <a:ln>
            <a:noFill/>
          </a:ln>
        </p:spPr>
        <p:txBody>
          <a:bodyPr lIns="0" tIns="0" rIns="0" bIns="0" anchor="t" anchorCtr="0">
            <a:noAutofit/>
          </a:bodyPr>
          <a:lstStyle/>
          <a:p>
            <a:pPr marL="216000" marR="0" lvl="0" indent="-216000" algn="l" rtl="0">
              <a:lnSpc>
                <a:spcPct val="150000"/>
              </a:lnSpc>
              <a:spcBef>
                <a:spcPts val="0"/>
              </a:spcBef>
              <a:spcAft>
                <a:spcPts val="0"/>
              </a:spcAft>
              <a:buClr>
                <a:srgbClr val="009FE3"/>
              </a:buClr>
              <a:buSzPct val="100000"/>
              <a:buFont typeface="Noto Sans Symbols"/>
              <a:buChar char="▪"/>
            </a:pPr>
            <a:r>
              <a:rPr lang="en-GB" sz="2400" b="0" dirty="0"/>
              <a:t>Results</a:t>
            </a:r>
          </a:p>
          <a:p>
            <a:pPr lvl="1" indent="-216000">
              <a:lnSpc>
                <a:spcPct val="150000"/>
              </a:lnSpc>
              <a:buClr>
                <a:srgbClr val="009FE3"/>
              </a:buClr>
            </a:pPr>
            <a:r>
              <a:rPr lang="en-GB" sz="2200" i="0" u="none" strike="noStrike" cap="none" dirty="0">
                <a:solidFill>
                  <a:schemeClr val="dk1"/>
                </a:solidFill>
                <a:sym typeface="Arial"/>
              </a:rPr>
              <a:t>Prediction</a:t>
            </a:r>
          </a:p>
          <a:p>
            <a:pPr lvl="1" indent="-216000">
              <a:lnSpc>
                <a:spcPct val="150000"/>
              </a:lnSpc>
              <a:buClr>
                <a:srgbClr val="009FE3"/>
              </a:buClr>
            </a:pPr>
            <a:r>
              <a:rPr lang="en-GB" sz="2200" dirty="0"/>
              <a:t>Matching</a:t>
            </a:r>
          </a:p>
          <a:p>
            <a:pPr lvl="1" indent="-216000">
              <a:lnSpc>
                <a:spcPct val="150000"/>
              </a:lnSpc>
              <a:buClr>
                <a:srgbClr val="009FE3"/>
              </a:buClr>
            </a:pPr>
            <a:r>
              <a:rPr lang="en-GB" sz="2200" dirty="0"/>
              <a:t>Update</a:t>
            </a:r>
            <a:endParaRPr lang="en-GB" sz="2200" i="0" u="none" strike="noStrike" cap="none" dirty="0">
              <a:solidFill>
                <a:schemeClr val="dk1"/>
              </a:solidFill>
              <a:sym typeface="Arial"/>
            </a:endParaRPr>
          </a:p>
          <a:p>
            <a:pPr indent="-216000">
              <a:lnSpc>
                <a:spcPct val="150000"/>
              </a:lnSpc>
              <a:buClr>
                <a:srgbClr val="009FE3"/>
              </a:buClr>
            </a:pPr>
            <a:r>
              <a:rPr lang="en-GB" sz="2400" b="0" dirty="0"/>
              <a:t>To Do List</a:t>
            </a:r>
          </a:p>
          <a:p>
            <a:pPr indent="-216000">
              <a:lnSpc>
                <a:spcPct val="150000"/>
              </a:lnSpc>
              <a:buClr>
                <a:srgbClr val="009FE3"/>
              </a:buClr>
            </a:pPr>
            <a:r>
              <a:rPr lang="en-GB" sz="2400" b="0" dirty="0"/>
              <a:t>Project Review</a:t>
            </a:r>
          </a:p>
          <a:p>
            <a:pPr indent="-216000">
              <a:lnSpc>
                <a:spcPct val="150000"/>
              </a:lnSpc>
              <a:buClr>
                <a:srgbClr val="009FE3"/>
              </a:buClr>
            </a:pPr>
            <a:r>
              <a:rPr lang="en-GB" sz="2400" b="0" i="0" u="none" strike="noStrike" cap="none" dirty="0">
                <a:solidFill>
                  <a:schemeClr val="dk1"/>
                </a:solidFill>
                <a:sym typeface="Arial"/>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de-DE" sz="3200" b="1" i="0" u="none" strike="noStrike" cap="none">
                <a:solidFill>
                  <a:srgbClr val="3E545F"/>
                </a:solidFill>
                <a:latin typeface="Arial"/>
                <a:ea typeface="Arial"/>
                <a:cs typeface="Arial"/>
                <a:sym typeface="Arial"/>
              </a:rPr>
              <a:t>Questions</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de-DE" sz="1050">
                <a:solidFill>
                  <a:srgbClr val="3E545F"/>
                </a:solidFill>
                <a:latin typeface="Arial"/>
                <a:ea typeface="Arial"/>
                <a:cs typeface="Arial"/>
                <a:sym typeface="Arial"/>
              </a:rPr>
              <a:t>20 of 20</a:t>
            </a:r>
            <a:endParaRPr lang="de-DE" sz="1050" dirty="0">
              <a:solidFill>
                <a:srgbClr val="3E545F"/>
              </a:solidFill>
              <a:latin typeface="Arial"/>
              <a:ea typeface="Arial"/>
              <a:cs typeface="Arial"/>
              <a:sym typeface="Arial"/>
            </a:endParaRPr>
          </a:p>
        </p:txBody>
      </p:sp>
      <p:sp>
        <p:nvSpPr>
          <p:cNvPr id="216" name="Shape 216"/>
          <p:cNvSpPr txBox="1">
            <a:spLocks noGrp="1"/>
          </p:cNvSpPr>
          <p:nvPr>
            <p:ph type="body" idx="2"/>
          </p:nvPr>
        </p:nvSpPr>
        <p:spPr>
          <a:xfrm>
            <a:off x="287337" y="1513211"/>
            <a:ext cx="8569325" cy="3936244"/>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de-DE" sz="2400" b="0" dirty="0"/>
              <a:t>???</a:t>
            </a:r>
            <a:endParaRPr sz="22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3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3"/>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5629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Results</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4 of 20</a:t>
            </a:r>
            <a:endParaRPr lang="en-GB" sz="1050" dirty="0">
              <a:solidFill>
                <a:srgbClr val="3E545F"/>
              </a:solidFill>
              <a:sym typeface="Arial"/>
            </a:endParaRPr>
          </a:p>
        </p:txBody>
      </p:sp>
      <p:pic>
        <p:nvPicPr>
          <p:cNvPr id="3" name="video-1480862590">
            <a:hlinkClick r:id="" action="ppaction://media"/>
          </p:cNvPr>
          <p:cNvPicPr>
            <a:picLocks noChangeAspect="1"/>
          </p:cNvPicPr>
          <p:nvPr>
            <a:videoFile r:link="rId1"/>
            <p:extLst>
              <p:ext uri="{DAA4B4D4-6D71-4841-9C94-3DE7FCFB9230}">
                <p14:media xmlns:p14="http://schemas.microsoft.com/office/powerpoint/2010/main" r:embed="rId2">
                  <p14:trim st="14891" end="26827.9999"/>
                </p14:media>
              </p:ext>
            </p:extLst>
          </p:nvPr>
        </p:nvPicPr>
        <p:blipFill>
          <a:blip r:embed="rId5"/>
          <a:stretch>
            <a:fillRect/>
          </a:stretch>
        </p:blipFill>
        <p:spPr>
          <a:xfrm>
            <a:off x="1077684" y="985085"/>
            <a:ext cx="6988630" cy="4536478"/>
          </a:xfrm>
          <a:prstGeom prst="rect">
            <a:avLst/>
          </a:prstGeom>
        </p:spPr>
      </p:pic>
    </p:spTree>
    <p:extLst>
      <p:ext uri="{BB962C8B-B14F-4D97-AF65-F5344CB8AC3E}">
        <p14:creationId xmlns:p14="http://schemas.microsoft.com/office/powerpoint/2010/main" val="30779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5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3"/>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778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Motion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6 of 20</a:t>
            </a:r>
            <a:endParaRPr lang="en-GB" sz="1050" dirty="0">
              <a:solidFill>
                <a:srgbClr val="3E545F"/>
              </a:solidFill>
              <a:sym typeface="Arial"/>
            </a:endParaRPr>
          </a:p>
        </p:txBody>
      </p:sp>
      <p:pic>
        <p:nvPicPr>
          <p:cNvPr id="5" name="Grafik 4"/>
          <p:cNvPicPr>
            <a:picLocks noChangeAspect="1"/>
          </p:cNvPicPr>
          <p:nvPr/>
        </p:nvPicPr>
        <p:blipFill>
          <a:blip r:embed="rId3"/>
          <a:stretch>
            <a:fillRect/>
          </a:stretch>
        </p:blipFill>
        <p:spPr>
          <a:xfrm>
            <a:off x="2740259" y="3330829"/>
            <a:ext cx="2857500" cy="1191842"/>
          </a:xfrm>
          <a:prstGeom prst="rect">
            <a:avLst/>
          </a:prstGeom>
        </p:spPr>
      </p:pic>
      <p:pic>
        <p:nvPicPr>
          <p:cNvPr id="7" name="Grafik 6"/>
          <p:cNvPicPr>
            <a:picLocks noChangeAspect="1"/>
          </p:cNvPicPr>
          <p:nvPr/>
        </p:nvPicPr>
        <p:blipFill>
          <a:blip r:embed="rId4"/>
          <a:stretch>
            <a:fillRect/>
          </a:stretch>
        </p:blipFill>
        <p:spPr>
          <a:xfrm>
            <a:off x="807329" y="1313121"/>
            <a:ext cx="7529340" cy="1531642"/>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p:cNvPicPr>
            <a:picLocks noChangeAspect="1"/>
          </p:cNvPicPr>
          <p:nvPr/>
        </p:nvPicPr>
        <p:blipFill>
          <a:blip r:embed="rId5"/>
          <a:stretch>
            <a:fillRect/>
          </a:stretch>
        </p:blipFill>
        <p:spPr>
          <a:xfrm>
            <a:off x="5668027" y="3355923"/>
            <a:ext cx="3187972" cy="1042014"/>
          </a:xfrm>
          <a:prstGeom prst="rect">
            <a:avLst/>
          </a:prstGeom>
        </p:spPr>
      </p:pic>
      <p:pic>
        <p:nvPicPr>
          <p:cNvPr id="12" name="Grafik 11"/>
          <p:cNvPicPr>
            <a:picLocks noChangeAspect="1"/>
          </p:cNvPicPr>
          <p:nvPr/>
        </p:nvPicPr>
        <p:blipFill>
          <a:blip r:embed="rId6"/>
          <a:stretch>
            <a:fillRect/>
          </a:stretch>
        </p:blipFill>
        <p:spPr>
          <a:xfrm>
            <a:off x="2250402" y="4733723"/>
            <a:ext cx="6694714" cy="1212702"/>
          </a:xfrm>
          <a:prstGeom prst="rect">
            <a:avLst/>
          </a:prstGeom>
        </p:spPr>
      </p:pic>
      <p:grpSp>
        <p:nvGrpSpPr>
          <p:cNvPr id="15" name="Gruppieren 14"/>
          <p:cNvGrpSpPr/>
          <p:nvPr/>
        </p:nvGrpSpPr>
        <p:grpSpPr>
          <a:xfrm>
            <a:off x="248441" y="3374142"/>
            <a:ext cx="2434646" cy="2327298"/>
            <a:chOff x="934940" y="2750603"/>
            <a:chExt cx="2797877" cy="2724934"/>
          </a:xfrm>
        </p:grpSpPr>
        <mc:AlternateContent xmlns:mc="http://schemas.openxmlformats.org/markup-compatibility/2006" xmlns:a14="http://schemas.microsoft.com/office/drawing/2010/main">
          <mc:Choice Requires="a14">
            <p:sp>
              <p:nvSpPr>
                <p:cNvPr id="26" name="Textfeld 25"/>
                <p:cNvSpPr txBox="1"/>
                <p:nvPr/>
              </p:nvSpPr>
              <p:spPr>
                <a:xfrm>
                  <a:off x="1074639" y="2750603"/>
                  <a:ext cx="651019" cy="438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latin typeface="Cambria Math" panose="02040503050406030204" pitchFamily="18" charset="0"/>
                              </a:rPr>
                            </m:ctrlPr>
                          </m:accPr>
                          <m:e>
                            <m:r>
                              <a:rPr lang="de-DE" sz="1200" b="0" i="1" smtClean="0">
                                <a:latin typeface="Cambria Math" panose="02040503050406030204" pitchFamily="18" charset="0"/>
                              </a:rPr>
                              <m:t>𝑋</m:t>
                            </m:r>
                          </m:e>
                        </m:acc>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𝑘</m:t>
                            </m:r>
                          </m:e>
                          <m:e>
                            <m:r>
                              <a:rPr lang="de-DE" sz="1200" b="0" i="1" smtClean="0">
                                <a:latin typeface="Cambria Math" panose="02040503050406030204" pitchFamily="18" charset="0"/>
                              </a:rPr>
                              <m:t>𝑘</m:t>
                            </m:r>
                          </m:e>
                        </m:d>
                      </m:oMath>
                    </m:oMathPara>
                  </a14:m>
                  <a:endParaRPr lang="de-DE" sz="1200" b="0" dirty="0"/>
                </a:p>
                <a:p>
                  <a:pPr/>
                  <a14:m>
                    <m:oMathPara xmlns:m="http://schemas.openxmlformats.org/officeDocument/2006/math">
                      <m:oMathParaPr>
                        <m:jc m:val="centerGroup"/>
                      </m:oMathParaPr>
                      <m:oMath xmlns:m="http://schemas.openxmlformats.org/officeDocument/2006/math">
                        <m:sSub>
                          <m:sSubPr>
                            <m:ctrlPr>
                              <a:rPr lang="el-G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Σ</m:t>
                            </m:r>
                          </m:e>
                          <m:sub>
                            <m:r>
                              <a:rPr lang="de-DE" sz="1200" b="0" i="1" smtClean="0">
                                <a:latin typeface="Cambria Math" panose="02040503050406030204" pitchFamily="18" charset="0"/>
                                <a:ea typeface="Cambria Math" panose="02040503050406030204" pitchFamily="18" charset="0"/>
                              </a:rPr>
                              <m:t>𝑋</m:t>
                            </m:r>
                          </m:sub>
                        </m:sSub>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oMath>
                    </m:oMathPara>
                  </a14:m>
                  <a:endParaRPr lang="en-GB" sz="12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1074639" y="2750603"/>
                  <a:ext cx="651019" cy="438290"/>
                </a:xfrm>
                <a:prstGeom prst="rect">
                  <a:avLst/>
                </a:prstGeom>
                <a:blipFill>
                  <a:blip r:embed="rId7"/>
                  <a:stretch>
                    <a:fillRect l="-5376" t="-13115" r="-7527" b="-19672"/>
                  </a:stretch>
                </a:blipFill>
              </p:spPr>
              <p:txBody>
                <a:bodyPr/>
                <a:lstStyle/>
                <a:p>
                  <a:r>
                    <a:rPr lang="en-GB">
                      <a:noFill/>
                    </a:rPr>
                    <a:t> </a:t>
                  </a:r>
                </a:p>
              </p:txBody>
            </p:sp>
          </mc:Fallback>
        </mc:AlternateContent>
        <p:sp>
          <p:nvSpPr>
            <p:cNvPr id="27" name="Rechteck 26"/>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rPr>
                <a:t>Motion model</a:t>
              </a:r>
            </a:p>
          </p:txBody>
        </p:sp>
        <p:cxnSp>
          <p:nvCxnSpPr>
            <p:cNvPr id="28" name="Gerade Verbindung mit Pfeil 27"/>
            <p:cNvCxnSpPr/>
            <p:nvPr/>
          </p:nvCxnSpPr>
          <p:spPr>
            <a:xfrm flipV="1">
              <a:off x="2630761" y="4147916"/>
              <a:ext cx="1075609" cy="784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9" name="Rechteck 28"/>
                <p:cNvSpPr/>
                <p:nvPr/>
              </p:nvSpPr>
              <p:spPr>
                <a:xfrm>
                  <a:off x="2604314" y="3569105"/>
                  <a:ext cx="1128503" cy="5463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solidFill>
                                  <a:schemeClr val="tx1"/>
                                </a:solidFill>
                                <a:latin typeface="Cambria Math" panose="02040503050406030204" pitchFamily="18" charset="0"/>
                              </a:rPr>
                            </m:ctrlPr>
                          </m:accPr>
                          <m:e>
                            <m:r>
                              <a:rPr lang="de-DE" sz="1200" b="0" i="1" smtClean="0">
                                <a:solidFill>
                                  <a:schemeClr val="tx1"/>
                                </a:solidFill>
                                <a:latin typeface="Cambria Math" panose="02040503050406030204" pitchFamily="18" charset="0"/>
                              </a:rPr>
                              <m:t>𝑋</m:t>
                            </m:r>
                          </m:e>
                        </m:acc>
                        <m:d>
                          <m:dPr>
                            <m:ctrlPr>
                              <a:rPr lang="de-DE" sz="1200" i="1">
                                <a:solidFill>
                                  <a:schemeClr val="tx1"/>
                                </a:solidFill>
                                <a:latin typeface="Cambria Math" panose="02040503050406030204" pitchFamily="18" charset="0"/>
                              </a:rPr>
                            </m:ctrlPr>
                          </m:dPr>
                          <m:e>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e>
                          <m:e>
                            <m:r>
                              <a:rPr lang="de-DE" sz="1200" i="1">
                                <a:solidFill>
                                  <a:schemeClr val="tx1"/>
                                </a:solidFill>
                                <a:latin typeface="Cambria Math" panose="02040503050406030204" pitchFamily="18" charset="0"/>
                              </a:rPr>
                              <m:t>𝑘</m:t>
                            </m:r>
                          </m:e>
                        </m:d>
                      </m:oMath>
                    </m:oMathPara>
                  </a14:m>
                  <a:endParaRPr lang="de-DE" sz="12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sz="1200" i="1">
                                <a:solidFill>
                                  <a:schemeClr val="tx1"/>
                                </a:solidFill>
                                <a:latin typeface="Cambria Math" panose="02040503050406030204" pitchFamily="18" charset="0"/>
                                <a:ea typeface="Cambria Math" panose="02040503050406030204" pitchFamily="18" charset="0"/>
                              </a:rPr>
                            </m:ctrlPr>
                          </m:sSubPr>
                          <m:e>
                            <m:r>
                              <m:rPr>
                                <m:sty m:val="p"/>
                              </m:rPr>
                              <a:rPr lang="el-GR" sz="1200" i="1">
                                <a:solidFill>
                                  <a:schemeClr val="tx1"/>
                                </a:solidFill>
                                <a:latin typeface="Cambria Math" panose="02040503050406030204" pitchFamily="18" charset="0"/>
                                <a:ea typeface="Cambria Math" panose="02040503050406030204" pitchFamily="18" charset="0"/>
                              </a:rPr>
                              <m:t>Σ</m:t>
                            </m:r>
                          </m:e>
                          <m:sub>
                            <m:r>
                              <a:rPr lang="de-DE" sz="1200" b="0" i="1" smtClean="0">
                                <a:solidFill>
                                  <a:schemeClr val="tx1"/>
                                </a:solidFill>
                                <a:latin typeface="Cambria Math" panose="02040503050406030204" pitchFamily="18" charset="0"/>
                                <a:ea typeface="Cambria Math" panose="02040503050406030204" pitchFamily="18" charset="0"/>
                              </a:rPr>
                              <m:t>𝑋</m:t>
                            </m:r>
                          </m:sub>
                        </m:sSub>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i="1">
                            <a:solidFill>
                              <a:schemeClr val="tx1"/>
                            </a:solidFill>
                            <a:latin typeface="Cambria Math" panose="02040503050406030204" pitchFamily="18" charset="0"/>
                          </a:rPr>
                          <m:t>)</m:t>
                        </m:r>
                      </m:oMath>
                    </m:oMathPara>
                  </a14:m>
                  <a:endParaRPr lang="en-GB" sz="1200" dirty="0">
                    <a:solidFill>
                      <a:schemeClr val="tx1"/>
                    </a:solidFill>
                  </a:endParaRPr>
                </a:p>
              </p:txBody>
            </p:sp>
          </mc:Choice>
          <mc:Fallback xmlns="">
            <p:sp>
              <p:nvSpPr>
                <p:cNvPr id="29" name="Rechteck 28"/>
                <p:cNvSpPr>
                  <a:spLocks noRot="1" noChangeAspect="1" noMove="1" noResize="1" noEditPoints="1" noAdjustHandles="1" noChangeArrowheads="1" noChangeShapeType="1" noTextEdit="1"/>
                </p:cNvSpPr>
                <p:nvPr/>
              </p:nvSpPr>
              <p:spPr>
                <a:xfrm>
                  <a:off x="2604314" y="3569105"/>
                  <a:ext cx="1128503" cy="546399"/>
                </a:xfrm>
                <a:prstGeom prst="rect">
                  <a:avLst/>
                </a:prstGeom>
                <a:blipFill>
                  <a:blip r:embed="rId8"/>
                  <a:stretch>
                    <a:fillRect b="-5195"/>
                  </a:stretch>
                </a:blipFill>
              </p:spPr>
              <p:txBody>
                <a:bodyPr/>
                <a:lstStyle/>
                <a:p>
                  <a:r>
                    <a:rPr lang="en-GB">
                      <a:noFill/>
                    </a:rPr>
                    <a:t> </a:t>
                  </a:r>
                </a:p>
              </p:txBody>
            </p:sp>
          </mc:Fallback>
        </mc:AlternateContent>
        <p:sp>
          <p:nvSpPr>
            <p:cNvPr id="30" name="Ellipse 29"/>
            <p:cNvSpPr/>
            <p:nvPr/>
          </p:nvSpPr>
          <p:spPr>
            <a:xfrm>
              <a:off x="934940" y="5039155"/>
              <a:ext cx="1771438"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Odometry</a:t>
              </a:r>
              <a:endParaRPr lang="en-GB" sz="1600" dirty="0">
                <a:solidFill>
                  <a:schemeClr val="tx1"/>
                </a:solidFill>
              </a:endParaRPr>
            </a:p>
          </p:txBody>
        </p:sp>
        <p:cxnSp>
          <p:nvCxnSpPr>
            <p:cNvPr id="31" name="Gerade Verbindung mit Pfeil 30"/>
            <p:cNvCxnSpPr>
              <a:stCxn id="30" idx="0"/>
              <a:endCxn id="27" idx="2"/>
            </p:cNvCxnSpPr>
            <p:nvPr/>
          </p:nvCxnSpPr>
          <p:spPr>
            <a:xfrm flipV="1">
              <a:off x="1820660" y="4592391"/>
              <a:ext cx="5389" cy="446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32" name="Gerade Verbindung mit Pfeil 31"/>
            <p:cNvCxnSpPr>
              <a:endCxn id="27" idx="0"/>
            </p:cNvCxnSpPr>
            <p:nvPr/>
          </p:nvCxnSpPr>
          <p:spPr>
            <a:xfrm>
              <a:off x="1820659" y="2750603"/>
              <a:ext cx="5389" cy="66495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11905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7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59" name="Rechteck 58"/>
              <p:cNvSpPr/>
              <p:nvPr/>
            </p:nvSpPr>
            <p:spPr>
              <a:xfrm>
                <a:off x="7247789" y="2421622"/>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59" name="Rechteck 58"/>
              <p:cNvSpPr>
                <a:spLocks noRot="1" noChangeAspect="1" noMove="1" noResize="1" noEditPoints="1" noAdjustHandles="1" noChangeArrowheads="1" noChangeShapeType="1" noTextEdit="1"/>
              </p:cNvSpPr>
              <p:nvPr/>
            </p:nvSpPr>
            <p:spPr>
              <a:xfrm>
                <a:off x="7247789" y="2421622"/>
                <a:ext cx="1054100" cy="313612"/>
              </a:xfrm>
              <a:prstGeom prst="rect">
                <a:avLst/>
              </a:prstGeom>
              <a:blipFill>
                <a:blip r:embed="rId3"/>
                <a:stretch>
                  <a:fillRect t="-1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70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Observation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8 of 20</a:t>
            </a:r>
            <a:endParaRPr lang="en-GB" sz="1050" dirty="0">
              <a:solidFill>
                <a:srgbClr val="3E545F"/>
              </a:solidFill>
              <a:sym typeface="Arial"/>
            </a:endParaRPr>
          </a:p>
        </p:txBody>
      </p:sp>
      <p:sp>
        <p:nvSpPr>
          <p:cNvPr id="18" name="Rechteck 17"/>
          <p:cNvSpPr/>
          <p:nvPr/>
        </p:nvSpPr>
        <p:spPr>
          <a:xfrm>
            <a:off x="287337" y="956915"/>
            <a:ext cx="1705916"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Important:</a:t>
            </a:r>
          </a:p>
        </p:txBody>
      </p:sp>
      <p:sp>
        <p:nvSpPr>
          <p:cNvPr id="12" name="Abgerundetes Rechteck 11"/>
          <p:cNvSpPr/>
          <p:nvPr/>
        </p:nvSpPr>
        <p:spPr>
          <a:xfrm>
            <a:off x="1019174" y="2736259"/>
            <a:ext cx="7703043" cy="710877"/>
          </a:xfrm>
          <a:prstGeom prst="roundRect">
            <a:avLst/>
          </a:prstGeom>
          <a:solidFill>
            <a:srgbClr val="3E545F"/>
          </a:solidFill>
          <a:ln>
            <a:solidFill>
              <a:srgbClr val="039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b="1" dirty="0">
                <a:solidFill>
                  <a:schemeClr val="bg1">
                    <a:lumMod val="95000"/>
                  </a:schemeClr>
                </a:solidFill>
              </a:rPr>
              <a:t>Comparing distances for each angle does not work</a:t>
            </a:r>
          </a:p>
        </p:txBody>
      </p:sp>
      <p:sp>
        <p:nvSpPr>
          <p:cNvPr id="15" name="Shape 109"/>
          <p:cNvSpPr txBox="1">
            <a:spLocks noGrp="1"/>
          </p:cNvSpPr>
          <p:nvPr>
            <p:ph type="body" idx="2"/>
          </p:nvPr>
        </p:nvSpPr>
        <p:spPr>
          <a:xfrm>
            <a:off x="513439" y="1585298"/>
            <a:ext cx="8494960" cy="1171509"/>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Only compare points that represent the same point</a:t>
            </a:r>
          </a:p>
          <a:p>
            <a:pPr lvl="1" indent="-216000">
              <a:lnSpc>
                <a:spcPct val="150000"/>
              </a:lnSpc>
              <a:buClr>
                <a:srgbClr val="009FE3"/>
              </a:buClr>
            </a:pPr>
            <a:r>
              <a:rPr lang="en-GB" sz="2200" dirty="0"/>
              <a:t>Think about each laser scan as a landmark</a:t>
            </a:r>
          </a:p>
          <a:p>
            <a:pPr indent="-216000">
              <a:lnSpc>
                <a:spcPct val="150000"/>
              </a:lnSpc>
              <a:buClr>
                <a:srgbClr val="009FE3"/>
              </a:buClr>
            </a:pPr>
            <a:endParaRPr lang="en-GB" sz="2400" b="0" i="0" u="none" strike="noStrike" cap="none" dirty="0">
              <a:solidFill>
                <a:schemeClr val="dk1"/>
              </a:solidFill>
              <a:sym typeface="Arial"/>
            </a:endParaRPr>
          </a:p>
        </p:txBody>
      </p:sp>
      <p:sp>
        <p:nvSpPr>
          <p:cNvPr id="16" name="Rechteck 15"/>
          <p:cNvSpPr/>
          <p:nvPr/>
        </p:nvSpPr>
        <p:spPr>
          <a:xfrm>
            <a:off x="361039" y="3673956"/>
            <a:ext cx="3945311"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Observation model ideas:</a:t>
            </a:r>
          </a:p>
        </p:txBody>
      </p:sp>
      <p:sp>
        <p:nvSpPr>
          <p:cNvPr id="17"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Extract landmarks from laser scan</a:t>
            </a:r>
          </a:p>
          <a:p>
            <a:pPr lvl="0" indent="-216000">
              <a:lnSpc>
                <a:spcPct val="150000"/>
              </a:lnSpc>
              <a:buClr>
                <a:srgbClr val="009FE3"/>
              </a:buClr>
            </a:pPr>
            <a:r>
              <a:rPr lang="en-GB" sz="2400" b="0" i="0" u="none" strike="noStrike" cap="none" dirty="0">
                <a:solidFill>
                  <a:schemeClr val="dk1"/>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0" name="Pfeil nach rechts 19"/>
          <p:cNvSpPr/>
          <p:nvPr/>
        </p:nvSpPr>
        <p:spPr>
          <a:xfrm>
            <a:off x="361039" y="2945633"/>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landmarks from laser scan</a:t>
            </a:r>
          </a:p>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5" name="Pfeil nach rechts 24"/>
          <p:cNvSpPr/>
          <p:nvPr/>
        </p:nvSpPr>
        <p:spPr>
          <a:xfrm>
            <a:off x="194680" y="5517478"/>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8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Ray casting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9 of 20</a:t>
            </a:r>
            <a:endParaRPr lang="en-GB" sz="1050" dirty="0">
              <a:solidFill>
                <a:srgbClr val="3E545F"/>
              </a:solidFill>
              <a:sym typeface="Arial"/>
            </a:endParaRPr>
          </a:p>
        </p:txBody>
      </p:sp>
      <p:pic>
        <p:nvPicPr>
          <p:cNvPr id="1026" name="Picture 2" descr="https://lh4.googleusercontent.com/AZTc8D6AAuFFBxX_eB-FZxoN5oLpK7eB-iGuuUBRCu_IOJXC7L5h6H8PZjlPgeqP3wcEnc_kduITCJTpvN-F3laZCI_8X12pEG_hT42KZtYajhrkHDJGWspdFvdR7kk39CFd1-4BH1o"/>
          <p:cNvPicPr>
            <a:picLocks noChangeAspect="1" noChangeArrowheads="1"/>
          </p:cNvPicPr>
          <p:nvPr/>
        </p:nvPicPr>
        <p:blipFill rotWithShape="1">
          <a:blip r:embed="rId3">
            <a:extLst>
              <a:ext uri="{28A0092B-C50C-407E-A947-70E740481C1C}">
                <a14:useLocalDpi xmlns:a14="http://schemas.microsoft.com/office/drawing/2010/main" val="0"/>
              </a:ext>
            </a:extLst>
          </a:blip>
          <a:srcRect l="13747" t="9857" r="8265" b="11295"/>
          <a:stretch/>
        </p:blipFill>
        <p:spPr bwMode="auto">
          <a:xfrm>
            <a:off x="5931059" y="3644116"/>
            <a:ext cx="2982418" cy="226155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09"/>
          <p:cNvSpPr txBox="1">
            <a:spLocks noGrp="1"/>
          </p:cNvSpPr>
          <p:nvPr>
            <p:ph type="body" idx="2"/>
          </p:nvPr>
        </p:nvSpPr>
        <p:spPr>
          <a:xfrm>
            <a:off x="287337" y="1090617"/>
            <a:ext cx="8494960" cy="2004214"/>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Use map to simulate laser scan in predicted position</a:t>
            </a:r>
          </a:p>
          <a:p>
            <a:pPr lvl="1" indent="-216000">
              <a:lnSpc>
                <a:spcPct val="150000"/>
              </a:lnSpc>
              <a:buClr>
                <a:srgbClr val="009FE3"/>
              </a:buClr>
            </a:pPr>
            <a:r>
              <a:rPr lang="en-GB" sz="2200" b="0" dirty="0"/>
              <a:t>Search starting angle until finding a </a:t>
            </a:r>
            <a:r>
              <a:rPr lang="en-GB" sz="2200" dirty="0"/>
              <a:t>occupied grid cell</a:t>
            </a:r>
          </a:p>
          <a:p>
            <a:pPr lvl="1" indent="-216000">
              <a:lnSpc>
                <a:spcPct val="150000"/>
              </a:lnSpc>
              <a:buClr>
                <a:srgbClr val="009FE3"/>
              </a:buClr>
            </a:pPr>
            <a:r>
              <a:rPr lang="en-GB" sz="2200" b="0" i="0" u="none" strike="noStrike" cap="none" dirty="0">
                <a:solidFill>
                  <a:schemeClr val="dk1"/>
                </a:solidFill>
                <a:sym typeface="Arial"/>
              </a:rPr>
              <a:t>Increase angle and repeat until reaching max angle</a:t>
            </a:r>
          </a:p>
          <a:p>
            <a:pPr lvl="1" indent="-216000">
              <a:lnSpc>
                <a:spcPct val="150000"/>
              </a:lnSpc>
              <a:buClr>
                <a:srgbClr val="009FE3"/>
              </a:buClr>
            </a:pPr>
            <a:r>
              <a:rPr lang="en-GB" sz="2200" b="0" i="0" u="none" strike="noStrike" cap="none" dirty="0">
                <a:solidFill>
                  <a:schemeClr val="dk1"/>
                </a:solidFill>
                <a:sym typeface="Arial"/>
              </a:rPr>
              <a:t>Return distance and angle</a:t>
            </a:r>
            <a:endParaRPr lang="en-GB" sz="2400" b="0" i="0" u="none" strike="noStrike" cap="none" dirty="0">
              <a:solidFill>
                <a:schemeClr val="dk1"/>
              </a:solidFill>
              <a:sym typeface="Arial"/>
            </a:endParaRPr>
          </a:p>
        </p:txBody>
      </p:sp>
      <p:sp>
        <p:nvSpPr>
          <p:cNvPr id="17" name="Ellipse 16"/>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19" name="Ellipse 18"/>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20" name="Rechteck 19"/>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22" name="Rechteck 21"/>
              <p:cNvSpPr/>
              <p:nvPr/>
            </p:nvSpPr>
            <p:spPr>
              <a:xfrm>
                <a:off x="4676670" y="3623873"/>
                <a:ext cx="1054100" cy="313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22" name="Rechteck 21"/>
              <p:cNvSpPr>
                <a:spLocks noRot="1" noChangeAspect="1" noMove="1" noResize="1" noEditPoints="1" noAdjustHandles="1" noChangeArrowheads="1" noChangeShapeType="1" noTextEdit="1"/>
              </p:cNvSpPr>
              <p:nvPr/>
            </p:nvSpPr>
            <p:spPr>
              <a:xfrm>
                <a:off x="4676670" y="3623873"/>
                <a:ext cx="1054100" cy="313612"/>
              </a:xfrm>
              <a:prstGeom prst="rect">
                <a:avLst/>
              </a:prstGeom>
              <a:blipFill>
                <a:blip r:embed="rId4"/>
                <a:stretch>
                  <a:fillRect t="-1923"/>
                </a:stretch>
              </a:blipFill>
            </p:spPr>
            <p:txBody>
              <a:bodyPr/>
              <a:lstStyle/>
              <a:p>
                <a:r>
                  <a:rPr lang="en-GB">
                    <a:noFill/>
                  </a:rPr>
                  <a:t> </a:t>
                </a:r>
              </a:p>
            </p:txBody>
          </p:sp>
        </mc:Fallback>
      </mc:AlternateContent>
      <p:sp>
        <p:nvSpPr>
          <p:cNvPr id="23" name="Rechteck 22"/>
          <p:cNvSpPr/>
          <p:nvPr/>
        </p:nvSpPr>
        <p:spPr>
          <a:xfrm>
            <a:off x="1305158" y="4516933"/>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24" name="Gerade Verbindung mit Pfeil 23"/>
          <p:cNvCxnSpPr>
            <a:stCxn id="19" idx="0"/>
            <a:endCxn id="26"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5" name="Gerade Verbindung mit Pfeil 24"/>
          <p:cNvCxnSpPr>
            <a:stCxn id="17" idx="0"/>
            <a:endCxn id="23"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6" name="Rechteck 25"/>
          <p:cNvSpPr/>
          <p:nvPr/>
        </p:nvSpPr>
        <p:spPr>
          <a:xfrm>
            <a:off x="3899336" y="4516932"/>
            <a:ext cx="1474225" cy="460281"/>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27" name="Gerade Verbindung mit Pfeil 26"/>
          <p:cNvCxnSpPr>
            <a:stCxn id="23" idx="3"/>
            <a:endCxn id="26"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8" name="Rechteck 27"/>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28" name="Rechteck 27"/>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hteck 28"/>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29" name="Rechteck 28"/>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30" name="Gerade Verbindung mit Pfeil 29"/>
          <p:cNvCxnSpPr>
            <a:stCxn id="26" idx="0"/>
          </p:cNvCxnSpPr>
          <p:nvPr/>
        </p:nvCxnSpPr>
        <p:spPr>
          <a:xfrm flipH="1" flipV="1">
            <a:off x="4636448" y="3579762"/>
            <a:ext cx="1" cy="93717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35" name="Gerade Verbindung mit Pfeil 34"/>
          <p:cNvCxnSpPr>
            <a:endCxn id="23"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6" name="Rechteck 35"/>
              <p:cNvSpPr/>
              <p:nvPr/>
            </p:nvSpPr>
            <p:spPr>
              <a:xfrm>
                <a:off x="-113290" y="4183256"/>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36" name="Rechteck 35"/>
              <p:cNvSpPr>
                <a:spLocks noRot="1" noChangeAspect="1" noMove="1" noResize="1" noEditPoints="1" noAdjustHandles="1" noChangeArrowheads="1" noChangeShapeType="1" noTextEdit="1"/>
              </p:cNvSpPr>
              <p:nvPr/>
            </p:nvSpPr>
            <p:spPr>
              <a:xfrm>
                <a:off x="-113290" y="4183256"/>
                <a:ext cx="1542286" cy="549061"/>
              </a:xfrm>
              <a:prstGeom prst="rect">
                <a:avLst/>
              </a:prstGeom>
              <a:blipFill>
                <a:blip r:embed="rId7"/>
                <a:stretch>
                  <a:fillRect t="-1111" b="-1111"/>
                </a:stretch>
              </a:blipFill>
            </p:spPr>
            <p:txBody>
              <a:bodyPr/>
              <a:lstStyle/>
              <a:p>
                <a:r>
                  <a:rPr lang="en-GB">
                    <a:noFill/>
                  </a:rPr>
                  <a:t> </a:t>
                </a:r>
              </a:p>
            </p:txBody>
          </p:sp>
        </mc:Fallback>
      </mc:AlternateContent>
    </p:spTree>
    <p:extLst>
      <p:ext uri="{BB962C8B-B14F-4D97-AF65-F5344CB8AC3E}">
        <p14:creationId xmlns:p14="http://schemas.microsoft.com/office/powerpoint/2010/main" val="1660312267"/>
      </p:ext>
    </p:extLst>
  </p:cSld>
  <p:clrMapOvr>
    <a:masterClrMapping/>
  </p:clrMapOvr>
</p:sld>
</file>

<file path=ppt/theme/theme1.xml><?xml version="1.0" encoding="utf-8"?>
<a:theme xmlns:a="http://schemas.openxmlformats.org/drawingml/2006/main" name="MASTER_fsd_Vorlage">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Bildschirmpräsentation (4:3)</PresentationFormat>
  <Paragraphs>241</Paragraphs>
  <Slides>20</Slides>
  <Notes>19</Notes>
  <HiddenSlides>0</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Calibri</vt:lpstr>
      <vt:lpstr>Cambria Math</vt:lpstr>
      <vt:lpstr>Noto Sans Symbols</vt:lpstr>
      <vt:lpstr>Wingdings</vt:lpstr>
      <vt:lpstr>MASTER_fsd_Vorlage</vt:lpstr>
      <vt:lpstr>Project 9: EKF-based Localisation with LRF</vt:lpstr>
      <vt:lpstr>Outline</vt:lpstr>
      <vt:lpstr>EKF Implementation</vt:lpstr>
      <vt:lpstr>Results</vt:lpstr>
      <vt:lpstr>EKF Implementation</vt:lpstr>
      <vt:lpstr>Motion Model</vt:lpstr>
      <vt:lpstr>EKF Implementation</vt:lpstr>
      <vt:lpstr>Observation Model</vt:lpstr>
      <vt:lpstr>Ray casting</vt:lpstr>
      <vt:lpstr>Iterative Closest Point Algorithm</vt:lpstr>
      <vt:lpstr>Iterative Closest Point Algorithm</vt:lpstr>
      <vt:lpstr>EKF Implementation</vt:lpstr>
      <vt:lpstr>Matching</vt:lpstr>
      <vt:lpstr>EKF Implementation</vt:lpstr>
      <vt:lpstr>Update</vt:lpstr>
      <vt:lpstr>To Do List</vt:lpstr>
      <vt:lpstr>PowerPoint-Präsentation</vt:lpstr>
      <vt:lpstr>Project Conclusion</vt:lpstr>
      <vt:lpstr>What we learned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9: EKF-based Localization with LRF</dc:title>
  <cp:lastModifiedBy>Markus</cp:lastModifiedBy>
  <cp:revision>140</cp:revision>
  <dcterms:modified xsi:type="dcterms:W3CDTF">2016-12-04T18:29:39Z</dcterms:modified>
</cp:coreProperties>
</file>